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Noto Serif" charset="1" panose="02020600060500020200"/>
      <p:regular r:id="rId11"/>
    </p:embeddedFont>
    <p:embeddedFont>
      <p:font typeface="Noto Serif Bold" charset="1" panose="02020800060500020200"/>
      <p:regular r:id="rId12"/>
    </p:embeddedFont>
    <p:embeddedFont>
      <p:font typeface="Noto Serif Italics" charset="1" panose="02020600060500090200"/>
      <p:regular r:id="rId13"/>
    </p:embeddedFont>
    <p:embeddedFont>
      <p:font typeface="Noto Serif Bold Italics" charset="1" panose="02020800060500090200"/>
      <p:regular r:id="rId14"/>
    </p:embeddedFont>
    <p:embeddedFont>
      <p:font typeface="Lovelo" charset="1" panose="02000000000000000000"/>
      <p:regular r:id="rId15"/>
    </p:embeddedFont>
    <p:embeddedFont>
      <p:font typeface="Gagalin" charset="1" panose="00000500000000000000"/>
      <p:regular r:id="rId16"/>
    </p:embeddedFont>
    <p:embeddedFont>
      <p:font typeface="Futura" charset="1" panose="020B0502020204020303"/>
      <p:regular r:id="rId17"/>
    </p:embeddedFont>
    <p:embeddedFont>
      <p:font typeface="Futura Bold" charset="1" panose="020B0702020204020203"/>
      <p:regular r:id="rId18"/>
    </p:embeddedFont>
    <p:embeddedFont>
      <p:font typeface="Futura Italics" charset="1" panose="020B0502020204090303"/>
      <p:regular r:id="rId19"/>
    </p:embeddedFont>
    <p:embeddedFont>
      <p:font typeface="Futura Bold Italics" charset="1" panose="020B0702020204090203"/>
      <p:regular r:id="rId20"/>
    </p:embeddedFont>
    <p:embeddedFont>
      <p:font typeface="Futura Light" charset="1" panose="020B0402020204020303"/>
      <p:regular r:id="rId21"/>
    </p:embeddedFont>
    <p:embeddedFont>
      <p:font typeface="Futura Light Italics" charset="1" panose="020B0402020204090303"/>
      <p:regular r:id="rId22"/>
    </p:embeddedFont>
    <p:embeddedFont>
      <p:font typeface="Futura Medium" charset="1" panose="020B0502020204020303"/>
      <p:regular r:id="rId23"/>
    </p:embeddedFont>
    <p:embeddedFont>
      <p:font typeface="Futura Medium Italics" charset="1" panose="020B0502020204090303"/>
      <p:regular r:id="rId24"/>
    </p:embeddedFont>
    <p:embeddedFont>
      <p:font typeface="Futura Ultra-Bold" charset="1" panose="020B0802020204020204"/>
      <p:regular r:id="rId25"/>
    </p:embeddedFont>
    <p:embeddedFont>
      <p:font typeface="Futura Ultra-Bold Italics" charset="1" panose="020B0802020204090204"/>
      <p:regular r:id="rId26"/>
    </p:embeddedFont>
    <p:embeddedFont>
      <p:font typeface="Comic Sans" charset="1" panose="03000702030302020204"/>
      <p:regular r:id="rId27"/>
    </p:embeddedFont>
    <p:embeddedFont>
      <p:font typeface="Comic Sans Bold" charset="1" panose="03000902030302020204"/>
      <p:regular r:id="rId28"/>
    </p:embeddedFont>
    <p:embeddedFont>
      <p:font typeface="Comic Sans Italics" charset="1" panose="03000702030302060204"/>
      <p:regular r:id="rId29"/>
    </p:embeddedFont>
    <p:embeddedFont>
      <p:font typeface="Comic Sans Bold Italics" charset="1" panose="03000902030302060204"/>
      <p:regular r:id="rId30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2"/>
    </p:embeddedFont>
    <p:embeddedFont>
      <p:font typeface="Canva Sans Italics" charset="1" panose="020B0503030501040103"/>
      <p:regular r:id="rId33"/>
    </p:embeddedFont>
    <p:embeddedFont>
      <p:font typeface="Canva Sans Bold Italics" charset="1" panose="020B0803030501040103"/>
      <p:regular r:id="rId34"/>
    </p:embeddedFont>
    <p:embeddedFont>
      <p:font typeface="Canva Sans Medium" charset="1" panose="020B0603030501040103"/>
      <p:regular r:id="rId35"/>
    </p:embeddedFont>
    <p:embeddedFont>
      <p:font typeface="Canva Sans Medium Italics" charset="1" panose="020B0603030501040103"/>
      <p:regular r:id="rId36"/>
    </p:embeddedFont>
    <p:embeddedFont>
      <p:font typeface="Eczar" charset="1" panose="02000603040300000004"/>
      <p:regular r:id="rId37"/>
    </p:embeddedFont>
    <p:embeddedFont>
      <p:font typeface="Eczar Bold" charset="1" panose="02000603040300000004"/>
      <p:regular r:id="rId38"/>
    </p:embeddedFont>
    <p:embeddedFont>
      <p:font typeface="Eczar Medium" charset="1" panose="02000603040300000004"/>
      <p:regular r:id="rId39"/>
    </p:embeddedFont>
    <p:embeddedFont>
      <p:font typeface="Eczar Semi-Bold" charset="1" panose="02000603040300000004"/>
      <p:regular r:id="rId40"/>
    </p:embeddedFont>
    <p:embeddedFont>
      <p:font typeface="Eczar Ultra-Bold" charset="1" panose="020006030403000000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60" Target="slides/slide19.xml" Type="http://schemas.openxmlformats.org/officeDocument/2006/relationships/slide"/><Relationship Id="rId61" Target="slides/slide20.xml" Type="http://schemas.openxmlformats.org/officeDocument/2006/relationships/slide"/><Relationship Id="rId62" Target="slides/slide21.xml" Type="http://schemas.openxmlformats.org/officeDocument/2006/relationships/slide"/><Relationship Id="rId63" Target="slides/slide22.xml" Type="http://schemas.openxmlformats.org/officeDocument/2006/relationships/slide"/><Relationship Id="rId64" Target="slides/slide2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www.gatsby.ucl.ac.uk/~balaji/udl2021/accepted-papers/UDL2021-paper-033.pdf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rive.google.com/file/d/1Xc-vuGAWBD5KJ5oqhJSEqW0Ec4TAiFtM/view?usp=drive_link" TargetMode="External" Type="http://schemas.openxmlformats.org/officeDocument/2006/relationships/hyperlink"/><Relationship Id="rId3" Target="https://drive.google.com/file/d/1mOkcFcC4CerLcvpoDNTpfljp7W2qnj6s/view?usp=drive_link" TargetMode="External" Type="http://schemas.openxmlformats.org/officeDocument/2006/relationships/hyperlink"/><Relationship Id="rId4" Target="https://drive.google.com/file/d/1l_qL1pkczVB3DdOYlFw_TwXqnePNKiau/view?usp=drive_link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46625" y="1028700"/>
            <a:ext cx="15849796" cy="830235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103608" y="-599112"/>
            <a:ext cx="3589116" cy="3255624"/>
          </a:xfrm>
          <a:custGeom>
            <a:avLst/>
            <a:gdLst/>
            <a:ahLst/>
            <a:cxnLst/>
            <a:rect r="r" b="b" t="t" l="l"/>
            <a:pathLst>
              <a:path h="3255624" w="3589116">
                <a:moveTo>
                  <a:pt x="0" y="0"/>
                </a:moveTo>
                <a:lnTo>
                  <a:pt x="3589116" y="0"/>
                </a:lnTo>
                <a:lnTo>
                  <a:pt x="3589116" y="3255624"/>
                </a:lnTo>
                <a:lnTo>
                  <a:pt x="0" y="325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8329" y="7027464"/>
            <a:ext cx="4334059" cy="3895235"/>
          </a:xfrm>
          <a:custGeom>
            <a:avLst/>
            <a:gdLst/>
            <a:ahLst/>
            <a:cxnLst/>
            <a:rect r="r" b="b" t="t" l="l"/>
            <a:pathLst>
              <a:path h="3895235" w="4334059">
                <a:moveTo>
                  <a:pt x="0" y="0"/>
                </a:moveTo>
                <a:lnTo>
                  <a:pt x="4334058" y="0"/>
                </a:lnTo>
                <a:lnTo>
                  <a:pt x="4334058" y="3895235"/>
                </a:lnTo>
                <a:lnTo>
                  <a:pt x="0" y="3895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61722" y="4488675"/>
            <a:ext cx="8219602" cy="821848"/>
            <a:chOff x="0" y="0"/>
            <a:chExt cx="3439680" cy="3439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9680" cy="343921"/>
            </a:xfrm>
            <a:custGeom>
              <a:avLst/>
              <a:gdLst/>
              <a:ahLst/>
              <a:cxnLst/>
              <a:rect r="r" b="b" t="t" l="l"/>
              <a:pathLst>
                <a:path h="343921" w="3439680">
                  <a:moveTo>
                    <a:pt x="30140" y="0"/>
                  </a:moveTo>
                  <a:lnTo>
                    <a:pt x="3409540" y="0"/>
                  </a:lnTo>
                  <a:cubicBezTo>
                    <a:pt x="3426186" y="0"/>
                    <a:pt x="3439680" y="13494"/>
                    <a:pt x="3439680" y="30140"/>
                  </a:cubicBezTo>
                  <a:lnTo>
                    <a:pt x="3439680" y="313781"/>
                  </a:lnTo>
                  <a:cubicBezTo>
                    <a:pt x="3439680" y="321774"/>
                    <a:pt x="3436505" y="329441"/>
                    <a:pt x="3430852" y="335093"/>
                  </a:cubicBezTo>
                  <a:cubicBezTo>
                    <a:pt x="3425200" y="340745"/>
                    <a:pt x="3417533" y="343921"/>
                    <a:pt x="3409540" y="343921"/>
                  </a:cubicBezTo>
                  <a:lnTo>
                    <a:pt x="30140" y="343921"/>
                  </a:lnTo>
                  <a:cubicBezTo>
                    <a:pt x="22147" y="343921"/>
                    <a:pt x="14480" y="340745"/>
                    <a:pt x="8828" y="335093"/>
                  </a:cubicBezTo>
                  <a:cubicBezTo>
                    <a:pt x="3175" y="329441"/>
                    <a:pt x="0" y="321774"/>
                    <a:pt x="0" y="313781"/>
                  </a:cubicBezTo>
                  <a:lnTo>
                    <a:pt x="0" y="30140"/>
                  </a:lnTo>
                  <a:cubicBezTo>
                    <a:pt x="0" y="22147"/>
                    <a:pt x="3175" y="14480"/>
                    <a:pt x="8828" y="8828"/>
                  </a:cubicBezTo>
                  <a:cubicBezTo>
                    <a:pt x="14480" y="3175"/>
                    <a:pt x="22147" y="0"/>
                    <a:pt x="30140" y="0"/>
                  </a:cubicBezTo>
                  <a:close/>
                </a:path>
              </a:pathLst>
            </a:custGeom>
            <a:solidFill>
              <a:srgbClr val="7AA8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39680" cy="362971"/>
            </a:xfrm>
            <a:prstGeom prst="rect">
              <a:avLst/>
            </a:prstGeom>
          </p:spPr>
          <p:txBody>
            <a:bodyPr anchor="ctr" rtlCol="false" tIns="31972" lIns="31972" bIns="31972" rIns="31972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65807" y="1317739"/>
            <a:ext cx="2468844" cy="2217828"/>
          </a:xfrm>
          <a:custGeom>
            <a:avLst/>
            <a:gdLst/>
            <a:ahLst/>
            <a:cxnLst/>
            <a:rect r="r" b="b" t="t" l="l"/>
            <a:pathLst>
              <a:path h="2217828" w="2468844">
                <a:moveTo>
                  <a:pt x="0" y="0"/>
                </a:moveTo>
                <a:lnTo>
                  <a:pt x="2468844" y="0"/>
                </a:lnTo>
                <a:lnTo>
                  <a:pt x="2468844" y="2217829"/>
                </a:lnTo>
                <a:lnTo>
                  <a:pt x="0" y="2217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53" r="-516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55172" y="3887993"/>
            <a:ext cx="10490113" cy="60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3966">
                <a:solidFill>
                  <a:srgbClr val="273384"/>
                </a:solidFill>
                <a:latin typeface="Lovelo"/>
              </a:rPr>
              <a:t>MAJOR 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9180" y="4379965"/>
            <a:ext cx="8764687" cy="76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1"/>
              </a:lnSpc>
              <a:spcBef>
                <a:spcPct val="0"/>
              </a:spcBef>
            </a:pPr>
            <a:r>
              <a:rPr lang="en-US" sz="3335">
                <a:solidFill>
                  <a:srgbClr val="273384"/>
                </a:solidFill>
                <a:latin typeface="Gagalin"/>
              </a:rPr>
              <a:t>Anomaly Detection in Cyber 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9115" y="6906177"/>
            <a:ext cx="6574885" cy="83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3695" u="sng">
                <a:solidFill>
                  <a:srgbClr val="273384"/>
                </a:solidFill>
                <a:latin typeface="Noto Serif Bold"/>
              </a:rPr>
              <a:t>Team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84188" y="8245786"/>
            <a:ext cx="6916041" cy="162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"/>
              </a:lnSpc>
            </a:pPr>
            <a:r>
              <a:rPr lang="en-US" sz="2517">
                <a:solidFill>
                  <a:srgbClr val="000000"/>
                </a:solidFill>
                <a:latin typeface="League Spartan"/>
              </a:rPr>
              <a:t>B Jagadish Chandra         20BCS032</a:t>
            </a:r>
          </a:p>
          <a:p>
            <a:pPr algn="ctr">
              <a:lnSpc>
                <a:spcPts val="1258"/>
              </a:lnSpc>
            </a:pPr>
          </a:p>
          <a:p>
            <a:pPr algn="ctr">
              <a:lnSpc>
                <a:spcPts val="1258"/>
              </a:lnSpc>
            </a:pPr>
          </a:p>
          <a:p>
            <a:pPr algn="ctr">
              <a:lnSpc>
                <a:spcPts val="1258"/>
              </a:lnSpc>
            </a:pPr>
            <a:r>
              <a:rPr lang="en-US" sz="2517">
                <a:solidFill>
                  <a:srgbClr val="000000"/>
                </a:solidFill>
                <a:latin typeface="League Spartan"/>
              </a:rPr>
              <a:t>Mokalla Bhanu Prasad   20BDS033</a:t>
            </a:r>
          </a:p>
          <a:p>
            <a:pPr algn="ctr">
              <a:lnSpc>
                <a:spcPts val="1258"/>
              </a:lnSpc>
            </a:pPr>
          </a:p>
          <a:p>
            <a:pPr algn="ctr">
              <a:lnSpc>
                <a:spcPts val="1258"/>
              </a:lnSpc>
            </a:pPr>
          </a:p>
          <a:p>
            <a:pPr algn="ctr">
              <a:lnSpc>
                <a:spcPts val="1258"/>
              </a:lnSpc>
            </a:pPr>
            <a:r>
              <a:rPr lang="en-US" sz="2517">
                <a:solidFill>
                  <a:srgbClr val="000000"/>
                </a:solidFill>
                <a:latin typeface="League Spartan"/>
              </a:rPr>
              <a:t>Taneti Ravi Chand           20BDS057</a:t>
            </a:r>
          </a:p>
          <a:p>
            <a:pPr algn="ctr">
              <a:lnSpc>
                <a:spcPts val="1258"/>
              </a:lnSpc>
            </a:pPr>
          </a:p>
          <a:p>
            <a:pPr algn="ctr">
              <a:lnSpc>
                <a:spcPts val="1258"/>
              </a:lnSpc>
            </a:pPr>
          </a:p>
          <a:p>
            <a:pPr algn="ctr">
              <a:lnSpc>
                <a:spcPts val="1258"/>
              </a:lnSpc>
            </a:pPr>
            <a:r>
              <a:rPr lang="en-US" sz="2517">
                <a:solidFill>
                  <a:srgbClr val="000000"/>
                </a:solidFill>
                <a:latin typeface="League Spartan"/>
              </a:rPr>
              <a:t>Vineeth S R                       20BCS137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8184" y="8413106"/>
            <a:ext cx="442388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3384"/>
                </a:solidFill>
                <a:latin typeface="League Spartan"/>
              </a:rPr>
              <a:t>Under the Guidance of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Dr. Rajendra Hegadi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9746" y="2321084"/>
            <a:ext cx="4808269" cy="858761"/>
            <a:chOff x="0" y="0"/>
            <a:chExt cx="1266375" cy="226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Process Name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73737" y="2321084"/>
            <a:ext cx="4808269" cy="858761"/>
            <a:chOff x="0" y="0"/>
            <a:chExt cx="1266375" cy="2261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Event name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85997" y="592186"/>
            <a:ext cx="51557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273384"/>
                </a:solidFill>
                <a:latin typeface="Gagalin"/>
              </a:rPr>
              <a:t>label encoding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5647" y="4034308"/>
            <a:ext cx="101907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consistent labels across different runs and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2397" y="5956784"/>
            <a:ext cx="8533924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Mapping for processName: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Numerical label 0 corresponds to '(activate)'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Numerical label 1 corresponds to '(direxec)'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omic Sans"/>
              </a:rPr>
              <a:t>Numerical label 2 corresponds to '(sd-executor)'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6525" y="5889157"/>
            <a:ext cx="813435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Mapping for eventName: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Numerical label 0 corresponds to 'accept'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Numerical label 1 corresponds to 'accept4'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mic Sans"/>
              </a:rPr>
              <a:t>Numerical label 2 corresponds to 'access'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8785" y="6377587"/>
            <a:ext cx="5274055" cy="1853643"/>
          </a:xfrm>
          <a:custGeom>
            <a:avLst/>
            <a:gdLst/>
            <a:ahLst/>
            <a:cxnLst/>
            <a:rect r="r" b="b" t="t" l="l"/>
            <a:pathLst>
              <a:path h="1853643" w="5274055">
                <a:moveTo>
                  <a:pt x="0" y="0"/>
                </a:moveTo>
                <a:lnTo>
                  <a:pt x="5274055" y="0"/>
                </a:lnTo>
                <a:lnTo>
                  <a:pt x="5274055" y="1853642"/>
                </a:lnTo>
                <a:lnTo>
                  <a:pt x="0" y="185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42462" y="695984"/>
            <a:ext cx="8935381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273384"/>
                </a:solidFill>
                <a:latin typeface="Gagalin"/>
              </a:rPr>
              <a:t>ISOLATION FOREST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9805" y="695984"/>
            <a:ext cx="2168962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000000">
                    <a:alpha val="20784"/>
                  </a:srgbClr>
                </a:solidFill>
                <a:latin typeface="Gagalin"/>
              </a:rPr>
              <a:t>MODEL: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1965" y="1940988"/>
            <a:ext cx="1164615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Futura Italics"/>
              </a:rPr>
              <a:t>Technique for identifying outliers in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1965" y="8417129"/>
            <a:ext cx="6582035" cy="9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6"/>
              </a:lnSpc>
            </a:pPr>
            <a:r>
              <a:rPr lang="en-US" sz="1718">
                <a:solidFill>
                  <a:srgbClr val="000000"/>
                </a:solidFill>
                <a:latin typeface="Comic Sans"/>
              </a:rPr>
              <a:t>where S(x,n) is score</a:t>
            </a:r>
          </a:p>
          <a:p>
            <a:pPr algn="ctr">
              <a:lnSpc>
                <a:spcPts val="2406"/>
              </a:lnSpc>
            </a:pPr>
            <a:r>
              <a:rPr lang="en-US" sz="1718">
                <a:solidFill>
                  <a:srgbClr val="000000"/>
                </a:solidFill>
                <a:latin typeface="Comic Sans"/>
              </a:rPr>
              <a:t> E[h(x)] is  the average path length for islolating data point x  and c(n) in atree the average depth of data points in a tree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4281" y="6642000"/>
            <a:ext cx="6404345" cy="160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3087">
                <a:solidFill>
                  <a:srgbClr val="000000"/>
                </a:solidFill>
                <a:latin typeface="Canva Sans"/>
              </a:rPr>
              <a:t>if E[h(x)] &lt;&lt; c(n) then S(x,n) =1</a:t>
            </a:r>
          </a:p>
          <a:p>
            <a:pPr algn="ctr">
              <a:lnSpc>
                <a:spcPts val="4321"/>
              </a:lnSpc>
            </a:pPr>
            <a:r>
              <a:rPr lang="en-US" sz="3087">
                <a:solidFill>
                  <a:srgbClr val="000000"/>
                </a:solidFill>
                <a:latin typeface="Canva Sans"/>
              </a:rPr>
              <a:t>if  E[h(x)] &gt;&gt; c(n) then S(x,n) = 0</a:t>
            </a:r>
          </a:p>
          <a:p>
            <a:pPr algn="ctr">
              <a:lnSpc>
                <a:spcPts val="4321"/>
              </a:lnSpc>
            </a:pPr>
            <a:r>
              <a:rPr lang="en-US" sz="3087">
                <a:solidFill>
                  <a:srgbClr val="000000"/>
                </a:solidFill>
                <a:latin typeface="Canva Sans"/>
              </a:rPr>
              <a:t>if E[h(x)] = c(n) then S(x,n) = 0.5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8006" y="5522783"/>
            <a:ext cx="125135" cy="24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3"/>
              </a:lnSpc>
            </a:pPr>
            <a:r>
              <a:rPr lang="en-US" sz="1402">
                <a:solidFill>
                  <a:srgbClr val="000000"/>
                </a:solidFill>
                <a:latin typeface="Canva Sans"/>
              </a:rPr>
              <a:t>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29787" y="2588053"/>
            <a:ext cx="6055867" cy="3565535"/>
            <a:chOff x="0" y="0"/>
            <a:chExt cx="8074489" cy="47540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112413" y="1942282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61031" y="1992053"/>
              <a:ext cx="366304" cy="366304"/>
            </a:xfrm>
            <a:custGeom>
              <a:avLst/>
              <a:gdLst/>
              <a:ahLst/>
              <a:cxnLst/>
              <a:rect r="r" b="b" t="t" l="l"/>
              <a:pathLst>
                <a:path h="366304" w="366304">
                  <a:moveTo>
                    <a:pt x="0" y="0"/>
                  </a:moveTo>
                  <a:lnTo>
                    <a:pt x="366304" y="0"/>
                  </a:lnTo>
                  <a:lnTo>
                    <a:pt x="366304" y="366304"/>
                  </a:lnTo>
                  <a:lnTo>
                    <a:pt x="0" y="366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>
              <a:off x="1978155" y="1732476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1574821" y="1750330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09657" y="1463977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>
              <a:off x="2396733" y="2247451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1993399" y="2265305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35731" y="2485594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50398" y="2995624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>
              <a:off x="2016140" y="2785818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>
              <a:off x="1612806" y="2803672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55138" y="3023961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22" id="22"/>
            <p:cNvSpPr/>
            <p:nvPr/>
          </p:nvSpPr>
          <p:spPr>
            <a:xfrm>
              <a:off x="2426323" y="3302958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2022988" y="3320812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765320" y="3541100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566473" y="2529184"/>
              <a:ext cx="280381" cy="280381"/>
            </a:xfrm>
            <a:custGeom>
              <a:avLst/>
              <a:gdLst/>
              <a:ahLst/>
              <a:cxnLst/>
              <a:rect r="r" b="b" t="t" l="l"/>
              <a:pathLst>
                <a:path h="280381" w="280381">
                  <a:moveTo>
                    <a:pt x="0" y="0"/>
                  </a:moveTo>
                  <a:lnTo>
                    <a:pt x="280381" y="0"/>
                  </a:lnTo>
                  <a:lnTo>
                    <a:pt x="280381" y="280381"/>
                  </a:lnTo>
                  <a:lnTo>
                    <a:pt x="0" y="280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75392" y="3592217"/>
              <a:ext cx="280381" cy="280381"/>
            </a:xfrm>
            <a:custGeom>
              <a:avLst/>
              <a:gdLst/>
              <a:ahLst/>
              <a:cxnLst/>
              <a:rect r="r" b="b" t="t" l="l"/>
              <a:pathLst>
                <a:path h="280381" w="280381">
                  <a:moveTo>
                    <a:pt x="0" y="0"/>
                  </a:moveTo>
                  <a:lnTo>
                    <a:pt x="280381" y="0"/>
                  </a:lnTo>
                  <a:lnTo>
                    <a:pt x="280381" y="280382"/>
                  </a:lnTo>
                  <a:lnTo>
                    <a:pt x="0" y="280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177099" y="4047847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28" id="28"/>
            <p:cNvSpPr/>
            <p:nvPr/>
          </p:nvSpPr>
          <p:spPr>
            <a:xfrm>
              <a:off x="2042841" y="3838041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>
              <a:off x="1639507" y="3855895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381839" y="4076184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854954" y="1982089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6"/>
                  </a:lnTo>
                  <a:lnTo>
                    <a:pt x="0" y="41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708185" y="1952234"/>
              <a:ext cx="366304" cy="366304"/>
            </a:xfrm>
            <a:custGeom>
              <a:avLst/>
              <a:gdLst/>
              <a:ahLst/>
              <a:cxnLst/>
              <a:rect r="r" b="b" t="t" l="l"/>
              <a:pathLst>
                <a:path h="366304" w="366304">
                  <a:moveTo>
                    <a:pt x="0" y="0"/>
                  </a:moveTo>
                  <a:lnTo>
                    <a:pt x="366304" y="0"/>
                  </a:lnTo>
                  <a:lnTo>
                    <a:pt x="366304" y="366304"/>
                  </a:lnTo>
                  <a:lnTo>
                    <a:pt x="0" y="366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33" id="33"/>
            <p:cNvSpPr/>
            <p:nvPr/>
          </p:nvSpPr>
          <p:spPr>
            <a:xfrm>
              <a:off x="7522502" y="1732476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>
              <a:off x="7119168" y="1750330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254003" y="1463977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36" id="36"/>
            <p:cNvSpPr/>
            <p:nvPr/>
          </p:nvSpPr>
          <p:spPr>
            <a:xfrm>
              <a:off x="7146232" y="2295720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>
              <a:off x="6742898" y="2313574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6485230" y="2533863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6899897" y="3043893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40" id="40"/>
            <p:cNvSpPr/>
            <p:nvPr/>
          </p:nvSpPr>
          <p:spPr>
            <a:xfrm>
              <a:off x="6765639" y="2834087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>
              <a:off x="6362305" y="2851941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6104637" y="3072230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43" id="43"/>
            <p:cNvSpPr/>
            <p:nvPr/>
          </p:nvSpPr>
          <p:spPr>
            <a:xfrm>
              <a:off x="7175821" y="3351227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>
              <a:off x="6772487" y="3369081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6514819" y="3589370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315972" y="2577453"/>
              <a:ext cx="280381" cy="280381"/>
            </a:xfrm>
            <a:custGeom>
              <a:avLst/>
              <a:gdLst/>
              <a:ahLst/>
              <a:cxnLst/>
              <a:rect r="r" b="b" t="t" l="l"/>
              <a:pathLst>
                <a:path h="280381" w="280381">
                  <a:moveTo>
                    <a:pt x="0" y="0"/>
                  </a:moveTo>
                  <a:lnTo>
                    <a:pt x="280381" y="0"/>
                  </a:lnTo>
                  <a:lnTo>
                    <a:pt x="280381" y="280381"/>
                  </a:lnTo>
                  <a:lnTo>
                    <a:pt x="0" y="280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324891" y="3640487"/>
              <a:ext cx="280381" cy="280381"/>
            </a:xfrm>
            <a:custGeom>
              <a:avLst/>
              <a:gdLst/>
              <a:ahLst/>
              <a:cxnLst/>
              <a:rect r="r" b="b" t="t" l="l"/>
              <a:pathLst>
                <a:path h="280381" w="280381">
                  <a:moveTo>
                    <a:pt x="0" y="0"/>
                  </a:moveTo>
                  <a:lnTo>
                    <a:pt x="280381" y="0"/>
                  </a:lnTo>
                  <a:lnTo>
                    <a:pt x="280381" y="280381"/>
                  </a:lnTo>
                  <a:lnTo>
                    <a:pt x="0" y="280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926598" y="4096116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5" y="0"/>
                  </a:lnTo>
                  <a:lnTo>
                    <a:pt x="416075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49" id="49"/>
            <p:cNvSpPr/>
            <p:nvPr/>
          </p:nvSpPr>
          <p:spPr>
            <a:xfrm>
              <a:off x="6792340" y="3886310"/>
              <a:ext cx="295153" cy="29515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>
              <a:off x="6389006" y="3904164"/>
              <a:ext cx="269671" cy="318603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6131337" y="4124453"/>
              <a:ext cx="416075" cy="416075"/>
            </a:xfrm>
            <a:custGeom>
              <a:avLst/>
              <a:gdLst/>
              <a:ahLst/>
              <a:cxnLst/>
              <a:rect r="r" b="b" t="t" l="l"/>
              <a:pathLst>
                <a:path h="416075" w="416075">
                  <a:moveTo>
                    <a:pt x="0" y="0"/>
                  </a:moveTo>
                  <a:lnTo>
                    <a:pt x="416076" y="0"/>
                  </a:lnTo>
                  <a:lnTo>
                    <a:pt x="416076" y="416075"/>
                  </a:lnTo>
                  <a:lnTo>
                    <a:pt x="0" y="41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4678655" y="2265315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1" y="0"/>
                  </a:lnTo>
                  <a:lnTo>
                    <a:pt x="406081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5499771" y="3270353"/>
              <a:ext cx="357506" cy="357506"/>
            </a:xfrm>
            <a:custGeom>
              <a:avLst/>
              <a:gdLst/>
              <a:ahLst/>
              <a:cxnLst/>
              <a:rect r="r" b="b" t="t" l="l"/>
              <a:pathLst>
                <a:path h="357506" w="357506">
                  <a:moveTo>
                    <a:pt x="0" y="0"/>
                  </a:moveTo>
                  <a:lnTo>
                    <a:pt x="357507" y="0"/>
                  </a:lnTo>
                  <a:lnTo>
                    <a:pt x="357507" y="357506"/>
                  </a:lnTo>
                  <a:lnTo>
                    <a:pt x="0" y="357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54" id="54"/>
            <p:cNvSpPr/>
            <p:nvPr/>
          </p:nvSpPr>
          <p:spPr>
            <a:xfrm flipH="true">
              <a:off x="3762582" y="1783193"/>
              <a:ext cx="505609" cy="687112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4142608" y="1463977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56" id="56"/>
            <p:cNvSpPr/>
            <p:nvPr/>
          </p:nvSpPr>
          <p:spPr>
            <a:xfrm>
              <a:off x="4956146" y="2563154"/>
              <a:ext cx="288064" cy="288064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4562499" y="2580580"/>
              <a:ext cx="263194" cy="310951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4311019" y="2795577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4715727" y="3293358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60" id="60"/>
            <p:cNvSpPr/>
            <p:nvPr/>
          </p:nvSpPr>
          <p:spPr>
            <a:xfrm>
              <a:off x="4584694" y="3088591"/>
              <a:ext cx="288064" cy="288064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1" id="61"/>
            <p:cNvSpPr/>
            <p:nvPr/>
          </p:nvSpPr>
          <p:spPr>
            <a:xfrm flipH="true">
              <a:off x="4191047" y="3106016"/>
              <a:ext cx="263194" cy="310951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3939568" y="3321014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1" y="0"/>
                  </a:lnTo>
                  <a:lnTo>
                    <a:pt x="406081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63" id="63"/>
            <p:cNvSpPr/>
            <p:nvPr/>
          </p:nvSpPr>
          <p:spPr>
            <a:xfrm>
              <a:off x="4985025" y="3593310"/>
              <a:ext cx="288064" cy="288064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4591378" y="3610735"/>
              <a:ext cx="263194" cy="310951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4339898" y="3825733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5121809" y="2838121"/>
              <a:ext cx="273647" cy="273647"/>
            </a:xfrm>
            <a:custGeom>
              <a:avLst/>
              <a:gdLst/>
              <a:ahLst/>
              <a:cxnLst/>
              <a:rect r="r" b="b" t="t" l="l"/>
              <a:pathLst>
                <a:path h="273647" w="273647">
                  <a:moveTo>
                    <a:pt x="0" y="0"/>
                  </a:moveTo>
                  <a:lnTo>
                    <a:pt x="273647" y="0"/>
                  </a:lnTo>
                  <a:lnTo>
                    <a:pt x="273647" y="273647"/>
                  </a:lnTo>
                  <a:lnTo>
                    <a:pt x="0" y="27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5170874" y="3875622"/>
              <a:ext cx="273647" cy="273647"/>
            </a:xfrm>
            <a:custGeom>
              <a:avLst/>
              <a:gdLst/>
              <a:ahLst/>
              <a:cxnLst/>
              <a:rect r="r" b="b" t="t" l="l"/>
              <a:pathLst>
                <a:path h="273647" w="273647">
                  <a:moveTo>
                    <a:pt x="0" y="0"/>
                  </a:moveTo>
                  <a:lnTo>
                    <a:pt x="273647" y="0"/>
                  </a:lnTo>
                  <a:lnTo>
                    <a:pt x="273647" y="273647"/>
                  </a:lnTo>
                  <a:lnTo>
                    <a:pt x="0" y="27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4741787" y="4320309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1"/>
                  </a:lnTo>
                  <a:lnTo>
                    <a:pt x="0" y="40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69" id="69"/>
            <p:cNvSpPr/>
            <p:nvPr/>
          </p:nvSpPr>
          <p:spPr>
            <a:xfrm>
              <a:off x="4610753" y="4115541"/>
              <a:ext cx="288064" cy="288064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0" id="70"/>
            <p:cNvSpPr/>
            <p:nvPr/>
          </p:nvSpPr>
          <p:spPr>
            <a:xfrm flipH="true">
              <a:off x="4217107" y="4132967"/>
              <a:ext cx="263194" cy="310951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3965627" y="4347965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1"/>
                  </a:lnTo>
                  <a:lnTo>
                    <a:pt x="0" y="40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72" id="72"/>
            <p:cNvSpPr/>
            <p:nvPr/>
          </p:nvSpPr>
          <p:spPr>
            <a:xfrm>
              <a:off x="5353108" y="3054608"/>
              <a:ext cx="288064" cy="288064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3" id="73"/>
            <p:cNvSpPr/>
            <p:nvPr/>
          </p:nvSpPr>
          <p:spPr>
            <a:xfrm flipH="true" flipV="true">
              <a:off x="4381501" y="1741098"/>
              <a:ext cx="529244" cy="721371"/>
            </a:xfrm>
            <a:prstGeom prst="line">
              <a:avLst/>
            </a:prstGeom>
            <a:ln cap="flat" w="1990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3598186" y="2277216"/>
              <a:ext cx="406082" cy="406082"/>
            </a:xfrm>
            <a:custGeom>
              <a:avLst/>
              <a:gdLst/>
              <a:ahLst/>
              <a:cxnLst/>
              <a:rect r="r" b="b" t="t" l="l"/>
              <a:pathLst>
                <a:path h="406082" w="406082">
                  <a:moveTo>
                    <a:pt x="0" y="0"/>
                  </a:moveTo>
                  <a:lnTo>
                    <a:pt x="406082" y="0"/>
                  </a:lnTo>
                  <a:lnTo>
                    <a:pt x="406082" y="406082"/>
                  </a:lnTo>
                  <a:lnTo>
                    <a:pt x="0" y="4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5400000">
              <a:off x="4434293" y="-1540175"/>
              <a:ext cx="561040" cy="4897972"/>
            </a:xfrm>
            <a:custGeom>
              <a:avLst/>
              <a:gdLst/>
              <a:ahLst/>
              <a:cxnLst/>
              <a:rect r="r" b="b" t="t" l="l"/>
              <a:pathLst>
                <a:path h="4897972" w="561040">
                  <a:moveTo>
                    <a:pt x="0" y="0"/>
                  </a:moveTo>
                  <a:lnTo>
                    <a:pt x="561041" y="0"/>
                  </a:lnTo>
                  <a:lnTo>
                    <a:pt x="561041" y="4897972"/>
                  </a:lnTo>
                  <a:lnTo>
                    <a:pt x="0" y="4897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2792458">
              <a:off x="5505829" y="1154499"/>
              <a:ext cx="1025039" cy="1025039"/>
            </a:xfrm>
            <a:custGeom>
              <a:avLst/>
              <a:gdLst/>
              <a:ahLst/>
              <a:cxnLst/>
              <a:rect r="r" b="b" t="t" l="l"/>
              <a:pathLst>
                <a:path h="1025039" w="1025039">
                  <a:moveTo>
                    <a:pt x="0" y="0"/>
                  </a:moveTo>
                  <a:lnTo>
                    <a:pt x="1025039" y="0"/>
                  </a:lnTo>
                  <a:lnTo>
                    <a:pt x="1025039" y="1025039"/>
                  </a:lnTo>
                  <a:lnTo>
                    <a:pt x="0" y="102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718874" y="1758125"/>
              <a:ext cx="228239" cy="2792880"/>
            </a:xfrm>
            <a:custGeom>
              <a:avLst/>
              <a:gdLst/>
              <a:ahLst/>
              <a:cxnLst/>
              <a:rect r="r" b="b" t="t" l="l"/>
              <a:pathLst>
                <a:path h="2792880" w="228239">
                  <a:moveTo>
                    <a:pt x="0" y="0"/>
                  </a:moveTo>
                  <a:lnTo>
                    <a:pt x="228240" y="0"/>
                  </a:lnTo>
                  <a:lnTo>
                    <a:pt x="228240" y="2792880"/>
                  </a:lnTo>
                  <a:lnTo>
                    <a:pt x="0" y="2792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8306" t="0" r="-275386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728826" y="1758125"/>
              <a:ext cx="228239" cy="1002026"/>
            </a:xfrm>
            <a:custGeom>
              <a:avLst/>
              <a:gdLst/>
              <a:ahLst/>
              <a:cxnLst/>
              <a:rect r="r" b="b" t="t" l="l"/>
              <a:pathLst>
                <a:path h="1002026" w="228239">
                  <a:moveTo>
                    <a:pt x="0" y="0"/>
                  </a:moveTo>
                  <a:lnTo>
                    <a:pt x="228239" y="0"/>
                  </a:lnTo>
                  <a:lnTo>
                    <a:pt x="228239" y="1002027"/>
                  </a:lnTo>
                  <a:lnTo>
                    <a:pt x="0" y="100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343969" y="1758125"/>
              <a:ext cx="235580" cy="996684"/>
            </a:xfrm>
            <a:custGeom>
              <a:avLst/>
              <a:gdLst/>
              <a:ahLst/>
              <a:cxnLst/>
              <a:rect r="r" b="b" t="t" l="l"/>
              <a:pathLst>
                <a:path h="996684" w="235580">
                  <a:moveTo>
                    <a:pt x="0" y="0"/>
                  </a:moveTo>
                  <a:lnTo>
                    <a:pt x="235580" y="0"/>
                  </a:lnTo>
                  <a:lnTo>
                    <a:pt x="235580" y="996685"/>
                  </a:lnTo>
                  <a:lnTo>
                    <a:pt x="0" y="996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317277" y="2913579"/>
              <a:ext cx="359364" cy="1520387"/>
            </a:xfrm>
            <a:custGeom>
              <a:avLst/>
              <a:gdLst/>
              <a:ahLst/>
              <a:cxnLst/>
              <a:rect r="r" b="b" t="t" l="l"/>
              <a:pathLst>
                <a:path h="1520387" w="359364">
                  <a:moveTo>
                    <a:pt x="0" y="0"/>
                  </a:moveTo>
                  <a:lnTo>
                    <a:pt x="359364" y="0"/>
                  </a:lnTo>
                  <a:lnTo>
                    <a:pt x="359364" y="1520387"/>
                  </a:lnTo>
                  <a:lnTo>
                    <a:pt x="0" y="1520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6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 rot="0">
              <a:off x="3340000" y="-38100"/>
              <a:ext cx="2803574" cy="477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8"/>
                </a:lnSpc>
              </a:pPr>
              <a:r>
                <a:rPr lang="en-US" sz="2163">
                  <a:solidFill>
                    <a:srgbClr val="000000"/>
                  </a:solidFill>
                  <a:latin typeface="Canva Sans Bold"/>
                </a:rPr>
                <a:t>Isolation Forest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0" y="2698594"/>
              <a:ext cx="289100" cy="240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5"/>
                </a:lnSpc>
              </a:pPr>
              <a:r>
                <a:rPr lang="en-US" sz="1097">
                  <a:solidFill>
                    <a:srgbClr val="000000"/>
                  </a:solidFill>
                  <a:latin typeface="Canva Sans"/>
                </a:rPr>
                <a:t>0.5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144550" y="4362412"/>
              <a:ext cx="130493" cy="240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5"/>
                </a:lnSpc>
              </a:pPr>
              <a:r>
                <a:rPr lang="en-US" sz="1097">
                  <a:solidFill>
                    <a:srgbClr val="000000"/>
                  </a:solidFill>
                  <a:latin typeface="Canva Sans"/>
                </a:rPr>
                <a:t>0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144550" y="1694085"/>
              <a:ext cx="98896" cy="240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5"/>
                </a:lnSpc>
              </a:pPr>
              <a:r>
                <a:rPr lang="en-US" sz="1097">
                  <a:solidFill>
                    <a:srgbClr val="000000"/>
                  </a:solidFill>
                  <a:latin typeface="Canva Sans"/>
                </a:rPr>
                <a:t>1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502594" y="1229068"/>
              <a:ext cx="670752" cy="274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3">
                  <a:solidFill>
                    <a:srgbClr val="000000"/>
                  </a:solidFill>
                  <a:latin typeface="Canva Sans"/>
                </a:rPr>
                <a:t>scores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2462" y="695984"/>
            <a:ext cx="5132665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273384"/>
                </a:solidFill>
                <a:latin typeface="Gagalin"/>
              </a:rPr>
              <a:t>RANDOM FOREST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09805" y="695984"/>
            <a:ext cx="2168962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000000">
                    <a:alpha val="20784"/>
                  </a:srgbClr>
                </a:solidFill>
                <a:latin typeface="Gagalin"/>
              </a:rPr>
              <a:t>MODEL: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323" y="2540879"/>
            <a:ext cx="16865533" cy="595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Random Forest is an ensemble learning technique widely used for anomaly detection in cybersecurity.</a:t>
            </a:r>
          </a:p>
          <a:p>
            <a:pPr algn="just">
              <a:lnSpc>
                <a:spcPts val="4340"/>
              </a:lnSpc>
            </a:pP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Random Forest is a popular ensemble learning algorithm that combines multiple decision trees.</a:t>
            </a:r>
          </a:p>
          <a:p>
            <a:pPr algn="just">
              <a:lnSpc>
                <a:spcPts val="4340"/>
              </a:lnSpc>
            </a:pP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Each decision tree is trained on a random subset of features and data samples.</a:t>
            </a:r>
          </a:p>
          <a:p>
            <a:pPr algn="just">
              <a:lnSpc>
                <a:spcPts val="4340"/>
              </a:lnSpc>
            </a:pP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The final prediction is made by aggregating the predictions of individual trees through voting or averaging.</a:t>
            </a:r>
          </a:p>
          <a:p>
            <a:pPr algn="just"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3833"/>
            <a:ext cx="1089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3384"/>
                </a:solidFill>
                <a:latin typeface="Gagalin"/>
              </a:rPr>
              <a:t>Why RFC Allgorithm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20943"/>
            <a:ext cx="7150135" cy="430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omic Sans"/>
              </a:rPr>
              <a:t>1) High Accuracy</a:t>
            </a: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omic Sans"/>
              </a:rPr>
              <a:t>2) Handling Imbalanced Data</a:t>
            </a: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omic Sans"/>
              </a:rPr>
              <a:t>3) Interpretability</a:t>
            </a: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omic Sans"/>
              </a:rPr>
              <a:t>4) Scalability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51167" y="448945"/>
            <a:ext cx="838566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3384"/>
                </a:solidFill>
                <a:latin typeface="Gagalin"/>
              </a:rPr>
              <a:t>4 steps used in this model to check anomaly detection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44495"/>
            <a:ext cx="6898433" cy="491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9"/>
              </a:lnSpc>
            </a:pPr>
            <a:r>
              <a:rPr lang="en-US" sz="3521">
                <a:solidFill>
                  <a:srgbClr val="000000"/>
                </a:solidFill>
                <a:latin typeface="Comic Sans Bold"/>
              </a:rPr>
              <a:t>1) Ensemble Learning Technique</a:t>
            </a:r>
          </a:p>
          <a:p>
            <a:pPr algn="just">
              <a:lnSpc>
                <a:spcPts val="4929"/>
              </a:lnSpc>
            </a:pPr>
          </a:p>
          <a:p>
            <a:pPr algn="just">
              <a:lnSpc>
                <a:spcPts val="4929"/>
              </a:lnSpc>
            </a:pPr>
            <a:r>
              <a:rPr lang="en-US" sz="3521">
                <a:solidFill>
                  <a:srgbClr val="000000"/>
                </a:solidFill>
                <a:latin typeface="Comic Sans Bold"/>
              </a:rPr>
              <a:t>2) Training Process</a:t>
            </a:r>
          </a:p>
          <a:p>
            <a:pPr algn="just">
              <a:lnSpc>
                <a:spcPts val="4929"/>
              </a:lnSpc>
            </a:pPr>
          </a:p>
          <a:p>
            <a:pPr algn="just">
              <a:lnSpc>
                <a:spcPts val="4929"/>
              </a:lnSpc>
            </a:pPr>
            <a:r>
              <a:rPr lang="en-US" sz="3521">
                <a:solidFill>
                  <a:srgbClr val="000000"/>
                </a:solidFill>
                <a:latin typeface="Comic Sans Bold"/>
              </a:rPr>
              <a:t>3) Feature Importance</a:t>
            </a:r>
          </a:p>
          <a:p>
            <a:pPr algn="just">
              <a:lnSpc>
                <a:spcPts val="4929"/>
              </a:lnSpc>
            </a:pPr>
          </a:p>
          <a:p>
            <a:pPr algn="just">
              <a:lnSpc>
                <a:spcPts val="4929"/>
              </a:lnSpc>
            </a:pPr>
            <a:r>
              <a:rPr lang="en-US" sz="3521">
                <a:solidFill>
                  <a:srgbClr val="000000"/>
                </a:solidFill>
                <a:latin typeface="Comic Sans Bold"/>
              </a:rPr>
              <a:t>4) Prediction and Evaluation</a:t>
            </a:r>
          </a:p>
          <a:p>
            <a:pPr algn="just">
              <a:lnSpc>
                <a:spcPts val="49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4686" y="574362"/>
            <a:ext cx="11738627" cy="8505909"/>
            <a:chOff x="0" y="0"/>
            <a:chExt cx="15651503" cy="11341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234625"/>
              <a:ext cx="5106587" cy="5106587"/>
            </a:xfrm>
            <a:custGeom>
              <a:avLst/>
              <a:gdLst/>
              <a:ahLst/>
              <a:cxnLst/>
              <a:rect r="r" b="b" t="t" l="l"/>
              <a:pathLst>
                <a:path h="5106587" w="5106587">
                  <a:moveTo>
                    <a:pt x="0" y="0"/>
                  </a:moveTo>
                  <a:lnTo>
                    <a:pt x="5106587" y="0"/>
                  </a:lnTo>
                  <a:lnTo>
                    <a:pt x="5106587" y="5106587"/>
                  </a:lnTo>
                  <a:lnTo>
                    <a:pt x="0" y="5106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1934481" y="2495626"/>
              <a:ext cx="6344212" cy="4673570"/>
              <a:chOff x="0" y="0"/>
              <a:chExt cx="7620000" cy="5613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6350" y="-1270"/>
                <a:ext cx="7672070" cy="5671820"/>
              </a:xfrm>
              <a:custGeom>
                <a:avLst/>
                <a:gdLst/>
                <a:ahLst/>
                <a:cxnLst/>
                <a:rect r="r" b="b" t="t" l="l"/>
                <a:pathLst>
                  <a:path h="5671820" w="7672070">
                    <a:moveTo>
                      <a:pt x="7614920" y="3288030"/>
                    </a:moveTo>
                    <a:cubicBezTo>
                      <a:pt x="7612380" y="3305810"/>
                      <a:pt x="7608570" y="3323590"/>
                      <a:pt x="7604760" y="3341370"/>
                    </a:cubicBezTo>
                    <a:cubicBezTo>
                      <a:pt x="7606030" y="3395980"/>
                      <a:pt x="7602220" y="3451860"/>
                      <a:pt x="7593330" y="3507740"/>
                    </a:cubicBezTo>
                    <a:cubicBezTo>
                      <a:pt x="7510780" y="4042410"/>
                      <a:pt x="7010399" y="4409440"/>
                      <a:pt x="6475730" y="4326890"/>
                    </a:cubicBezTo>
                    <a:cubicBezTo>
                      <a:pt x="6332220" y="4305300"/>
                      <a:pt x="6201409" y="4253230"/>
                      <a:pt x="6088380" y="4178300"/>
                    </a:cubicBezTo>
                    <a:cubicBezTo>
                      <a:pt x="5880100" y="4420870"/>
                      <a:pt x="5556250" y="4554220"/>
                      <a:pt x="5217159" y="4502150"/>
                    </a:cubicBezTo>
                    <a:cubicBezTo>
                      <a:pt x="5113019" y="4485640"/>
                      <a:pt x="5015230" y="4453890"/>
                      <a:pt x="4927600" y="4408170"/>
                    </a:cubicBezTo>
                    <a:cubicBezTo>
                      <a:pt x="4726940" y="4759960"/>
                      <a:pt x="4389120" y="5013960"/>
                      <a:pt x="3996689" y="5110480"/>
                    </a:cubicBezTo>
                    <a:cubicBezTo>
                      <a:pt x="3698239" y="5629910"/>
                      <a:pt x="2983229" y="5671820"/>
                      <a:pt x="2458719" y="5568950"/>
                    </a:cubicBezTo>
                    <a:cubicBezTo>
                      <a:pt x="2595879" y="5523230"/>
                      <a:pt x="2752089" y="5490210"/>
                      <a:pt x="2896869" y="5450840"/>
                    </a:cubicBezTo>
                    <a:cubicBezTo>
                      <a:pt x="3065779" y="5368290"/>
                      <a:pt x="3197859" y="5253990"/>
                      <a:pt x="3293109" y="5109210"/>
                    </a:cubicBezTo>
                    <a:cubicBezTo>
                      <a:pt x="3087369" y="5058410"/>
                      <a:pt x="2900680" y="4965700"/>
                      <a:pt x="2740659" y="4842510"/>
                    </a:cubicBezTo>
                    <a:cubicBezTo>
                      <a:pt x="2468880" y="4997450"/>
                      <a:pt x="2145030" y="5066030"/>
                      <a:pt x="1811019" y="5015230"/>
                    </a:cubicBezTo>
                    <a:cubicBezTo>
                      <a:pt x="1109980" y="4907280"/>
                      <a:pt x="607059" y="4310380"/>
                      <a:pt x="595630" y="3624580"/>
                    </a:cubicBezTo>
                    <a:cubicBezTo>
                      <a:pt x="586740" y="3576320"/>
                      <a:pt x="580390" y="3526790"/>
                      <a:pt x="577850" y="3477260"/>
                    </a:cubicBezTo>
                    <a:cubicBezTo>
                      <a:pt x="240030" y="3277870"/>
                      <a:pt x="24130" y="2910840"/>
                      <a:pt x="27940" y="2508250"/>
                    </a:cubicBezTo>
                    <a:cubicBezTo>
                      <a:pt x="3810" y="2381250"/>
                      <a:pt x="0" y="2250440"/>
                      <a:pt x="20320" y="2118360"/>
                    </a:cubicBezTo>
                    <a:cubicBezTo>
                      <a:pt x="62230" y="1847850"/>
                      <a:pt x="199390" y="1601470"/>
                      <a:pt x="407670" y="1424940"/>
                    </a:cubicBezTo>
                    <a:cubicBezTo>
                      <a:pt x="613410" y="1249680"/>
                      <a:pt x="875030" y="1153160"/>
                      <a:pt x="1144270" y="1153160"/>
                    </a:cubicBezTo>
                    <a:cubicBezTo>
                      <a:pt x="1202690" y="1153160"/>
                      <a:pt x="1261110" y="1158240"/>
                      <a:pt x="1318260" y="1167130"/>
                    </a:cubicBezTo>
                    <a:cubicBezTo>
                      <a:pt x="1330960" y="1168400"/>
                      <a:pt x="1343660" y="1170940"/>
                      <a:pt x="1357630" y="1173480"/>
                    </a:cubicBezTo>
                    <a:cubicBezTo>
                      <a:pt x="1459230" y="720090"/>
                      <a:pt x="1866900" y="392430"/>
                      <a:pt x="2332990" y="392430"/>
                    </a:cubicBezTo>
                    <a:cubicBezTo>
                      <a:pt x="2383790" y="392430"/>
                      <a:pt x="2435860" y="396240"/>
                      <a:pt x="2486660" y="403860"/>
                    </a:cubicBezTo>
                    <a:cubicBezTo>
                      <a:pt x="2693670" y="435610"/>
                      <a:pt x="2880360" y="528320"/>
                      <a:pt x="3030220" y="673100"/>
                    </a:cubicBezTo>
                    <a:cubicBezTo>
                      <a:pt x="3295650" y="256540"/>
                      <a:pt x="3763010" y="0"/>
                      <a:pt x="4257040" y="0"/>
                    </a:cubicBezTo>
                    <a:cubicBezTo>
                      <a:pt x="4330700" y="0"/>
                      <a:pt x="4406900" y="6350"/>
                      <a:pt x="4480560" y="16510"/>
                    </a:cubicBezTo>
                    <a:cubicBezTo>
                      <a:pt x="5078730" y="107950"/>
                      <a:pt x="5558790" y="563880"/>
                      <a:pt x="5683250" y="1153160"/>
                    </a:cubicBezTo>
                    <a:cubicBezTo>
                      <a:pt x="5845810" y="1046480"/>
                      <a:pt x="6033770" y="990600"/>
                      <a:pt x="6228080" y="990600"/>
                    </a:cubicBezTo>
                    <a:cubicBezTo>
                      <a:pt x="6278880" y="990600"/>
                      <a:pt x="6330950" y="994410"/>
                      <a:pt x="6381750" y="1002030"/>
                    </a:cubicBezTo>
                    <a:cubicBezTo>
                      <a:pt x="6645910" y="1042670"/>
                      <a:pt x="6878320" y="1183640"/>
                      <a:pt x="7037070" y="1399540"/>
                    </a:cubicBezTo>
                    <a:cubicBezTo>
                      <a:pt x="7195820" y="1615440"/>
                      <a:pt x="7259320" y="1879600"/>
                      <a:pt x="7218680" y="2143760"/>
                    </a:cubicBezTo>
                    <a:cubicBezTo>
                      <a:pt x="7216139" y="2161540"/>
                      <a:pt x="7212330" y="2180590"/>
                      <a:pt x="7208520" y="2198370"/>
                    </a:cubicBezTo>
                    <a:cubicBezTo>
                      <a:pt x="7208520" y="2236470"/>
                      <a:pt x="7207250" y="2275840"/>
                      <a:pt x="7203439" y="2313940"/>
                    </a:cubicBezTo>
                    <a:cubicBezTo>
                      <a:pt x="7510780" y="2534920"/>
                      <a:pt x="7672070" y="2912110"/>
                      <a:pt x="7614920" y="3288030"/>
                    </a:cubicBezTo>
                    <a:close/>
                  </a:path>
                </a:pathLst>
              </a:custGeom>
              <a:solidFill>
                <a:srgbClr val="753192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-36830" y="-12700"/>
                <a:ext cx="7684770" cy="5618480"/>
              </a:xfrm>
              <a:custGeom>
                <a:avLst/>
                <a:gdLst/>
                <a:ahLst/>
                <a:cxnLst/>
                <a:rect r="r" b="b" t="t" l="l"/>
                <a:pathLst>
                  <a:path h="5618480" w="7684770">
                    <a:moveTo>
                      <a:pt x="7184390" y="2360930"/>
                    </a:moveTo>
                    <a:cubicBezTo>
                      <a:pt x="7202170" y="2307590"/>
                      <a:pt x="7216140" y="2251710"/>
                      <a:pt x="7225030" y="2193290"/>
                    </a:cubicBezTo>
                    <a:cubicBezTo>
                      <a:pt x="7307580" y="1658620"/>
                      <a:pt x="6940550" y="1158240"/>
                      <a:pt x="6405880" y="1075690"/>
                    </a:cubicBezTo>
                    <a:cubicBezTo>
                      <a:pt x="6146800" y="1036320"/>
                      <a:pt x="5895340" y="1102360"/>
                      <a:pt x="5695950" y="1240790"/>
                    </a:cubicBezTo>
                    <a:cubicBezTo>
                      <a:pt x="5586730" y="660400"/>
                      <a:pt x="5123180" y="185420"/>
                      <a:pt x="4504690" y="90170"/>
                    </a:cubicBezTo>
                    <a:cubicBezTo>
                      <a:pt x="3915410" y="0"/>
                      <a:pt x="3355340" y="280670"/>
                      <a:pt x="3061970" y="759460"/>
                    </a:cubicBezTo>
                    <a:cubicBezTo>
                      <a:pt x="2919730" y="613410"/>
                      <a:pt x="2730500" y="510540"/>
                      <a:pt x="2513330" y="477520"/>
                    </a:cubicBezTo>
                    <a:cubicBezTo>
                      <a:pt x="1993900" y="397510"/>
                      <a:pt x="1507490" y="740410"/>
                      <a:pt x="1404620" y="1249680"/>
                    </a:cubicBezTo>
                    <a:cubicBezTo>
                      <a:pt x="1385570" y="1245870"/>
                      <a:pt x="1365250" y="1242060"/>
                      <a:pt x="1344930" y="1238250"/>
                    </a:cubicBezTo>
                    <a:cubicBezTo>
                      <a:pt x="735330" y="1144270"/>
                      <a:pt x="166370" y="1562100"/>
                      <a:pt x="72390" y="2171700"/>
                    </a:cubicBezTo>
                    <a:cubicBezTo>
                      <a:pt x="0" y="2645410"/>
                      <a:pt x="236220" y="3094990"/>
                      <a:pt x="629920" y="3315970"/>
                    </a:cubicBezTo>
                    <a:cubicBezTo>
                      <a:pt x="574040" y="4056380"/>
                      <a:pt x="1096010" y="4726940"/>
                      <a:pt x="1841500" y="4841240"/>
                    </a:cubicBezTo>
                    <a:cubicBezTo>
                      <a:pt x="2175510" y="4892040"/>
                      <a:pt x="2499360" y="4824730"/>
                      <a:pt x="2771140" y="4668520"/>
                    </a:cubicBezTo>
                    <a:cubicBezTo>
                      <a:pt x="2961640" y="4815840"/>
                      <a:pt x="3190240" y="4919980"/>
                      <a:pt x="3445510" y="4960620"/>
                    </a:cubicBezTo>
                    <a:cubicBezTo>
                      <a:pt x="3346450" y="5240020"/>
                      <a:pt x="3140710" y="5464810"/>
                      <a:pt x="2774950" y="5586730"/>
                    </a:cubicBezTo>
                    <a:cubicBezTo>
                      <a:pt x="3162300" y="5618480"/>
                      <a:pt x="3729990" y="5455920"/>
                      <a:pt x="4027170" y="4936490"/>
                    </a:cubicBezTo>
                    <a:cubicBezTo>
                      <a:pt x="4419600" y="4839970"/>
                      <a:pt x="4757420" y="4585970"/>
                      <a:pt x="4958080" y="4234180"/>
                    </a:cubicBezTo>
                    <a:cubicBezTo>
                      <a:pt x="5046980" y="4279900"/>
                      <a:pt x="5143500" y="4311650"/>
                      <a:pt x="5247640" y="4328160"/>
                    </a:cubicBezTo>
                    <a:cubicBezTo>
                      <a:pt x="5586730" y="4380230"/>
                      <a:pt x="5910580" y="4246880"/>
                      <a:pt x="6118860" y="4004310"/>
                    </a:cubicBezTo>
                    <a:cubicBezTo>
                      <a:pt x="6231890" y="4079240"/>
                      <a:pt x="6363970" y="4131310"/>
                      <a:pt x="6506210" y="4152900"/>
                    </a:cubicBezTo>
                    <a:cubicBezTo>
                      <a:pt x="7040880" y="4235450"/>
                      <a:pt x="7541260" y="3868420"/>
                      <a:pt x="7623810" y="3333750"/>
                    </a:cubicBezTo>
                    <a:cubicBezTo>
                      <a:pt x="7684770" y="2940050"/>
                      <a:pt x="7500620" y="2564130"/>
                      <a:pt x="7184391" y="236093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848" t="0" r="-6848" b="0"/>
                </a:stretch>
              </a:blip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2334655" y="7592449"/>
              <a:ext cx="3316848" cy="3316848"/>
            </a:xfrm>
            <a:custGeom>
              <a:avLst/>
              <a:gdLst/>
              <a:ahLst/>
              <a:cxnLst/>
              <a:rect r="r" b="b" t="t" l="l"/>
              <a:pathLst>
                <a:path h="3316848" w="3316848">
                  <a:moveTo>
                    <a:pt x="0" y="0"/>
                  </a:moveTo>
                  <a:lnTo>
                    <a:pt x="3316848" y="0"/>
                  </a:lnTo>
                  <a:lnTo>
                    <a:pt x="3316848" y="3316848"/>
                  </a:lnTo>
                  <a:lnTo>
                    <a:pt x="0" y="3316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 flipV="true">
              <a:off x="15261285" y="4589762"/>
              <a:ext cx="25400" cy="631953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9557663" y="9225474"/>
              <a:ext cx="4165763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4112852" y="9276273"/>
              <a:ext cx="416584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1208702" y="2514243"/>
              <a:ext cx="4052583" cy="2985403"/>
              <a:chOff x="0" y="0"/>
              <a:chExt cx="7620000" cy="5613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6350" y="-1270"/>
                <a:ext cx="7672070" cy="5671820"/>
              </a:xfrm>
              <a:custGeom>
                <a:avLst/>
                <a:gdLst/>
                <a:ahLst/>
                <a:cxnLst/>
                <a:rect r="r" b="b" t="t" l="l"/>
                <a:pathLst>
                  <a:path h="5671820" w="7672070">
                    <a:moveTo>
                      <a:pt x="7614920" y="3288030"/>
                    </a:moveTo>
                    <a:cubicBezTo>
                      <a:pt x="7612380" y="3305810"/>
                      <a:pt x="7608570" y="3323590"/>
                      <a:pt x="7604760" y="3341370"/>
                    </a:cubicBezTo>
                    <a:cubicBezTo>
                      <a:pt x="7606030" y="3395980"/>
                      <a:pt x="7602220" y="3451860"/>
                      <a:pt x="7593330" y="3507740"/>
                    </a:cubicBezTo>
                    <a:cubicBezTo>
                      <a:pt x="7510780" y="4042410"/>
                      <a:pt x="7010399" y="4409440"/>
                      <a:pt x="6475730" y="4326890"/>
                    </a:cubicBezTo>
                    <a:cubicBezTo>
                      <a:pt x="6332220" y="4305300"/>
                      <a:pt x="6201409" y="4253230"/>
                      <a:pt x="6088380" y="4178300"/>
                    </a:cubicBezTo>
                    <a:cubicBezTo>
                      <a:pt x="5880100" y="4420870"/>
                      <a:pt x="5556250" y="4554220"/>
                      <a:pt x="5217159" y="4502150"/>
                    </a:cubicBezTo>
                    <a:cubicBezTo>
                      <a:pt x="5113019" y="4485640"/>
                      <a:pt x="5015230" y="4453890"/>
                      <a:pt x="4927600" y="4408170"/>
                    </a:cubicBezTo>
                    <a:cubicBezTo>
                      <a:pt x="4726940" y="4759960"/>
                      <a:pt x="4389120" y="5013960"/>
                      <a:pt x="3996689" y="5110480"/>
                    </a:cubicBezTo>
                    <a:cubicBezTo>
                      <a:pt x="3698239" y="5629910"/>
                      <a:pt x="2983229" y="5671820"/>
                      <a:pt x="2458719" y="5568950"/>
                    </a:cubicBezTo>
                    <a:cubicBezTo>
                      <a:pt x="2595879" y="5523230"/>
                      <a:pt x="2752089" y="5490210"/>
                      <a:pt x="2896869" y="5450840"/>
                    </a:cubicBezTo>
                    <a:cubicBezTo>
                      <a:pt x="3065779" y="5368290"/>
                      <a:pt x="3197859" y="5253990"/>
                      <a:pt x="3293109" y="5109210"/>
                    </a:cubicBezTo>
                    <a:cubicBezTo>
                      <a:pt x="3087369" y="5058410"/>
                      <a:pt x="2900680" y="4965700"/>
                      <a:pt x="2740659" y="4842510"/>
                    </a:cubicBezTo>
                    <a:cubicBezTo>
                      <a:pt x="2468880" y="4997450"/>
                      <a:pt x="2145030" y="5066030"/>
                      <a:pt x="1811019" y="5015230"/>
                    </a:cubicBezTo>
                    <a:cubicBezTo>
                      <a:pt x="1109980" y="4907280"/>
                      <a:pt x="607059" y="4310380"/>
                      <a:pt x="595630" y="3624580"/>
                    </a:cubicBezTo>
                    <a:cubicBezTo>
                      <a:pt x="586740" y="3576320"/>
                      <a:pt x="580390" y="3526790"/>
                      <a:pt x="577850" y="3477260"/>
                    </a:cubicBezTo>
                    <a:cubicBezTo>
                      <a:pt x="240030" y="3277870"/>
                      <a:pt x="24130" y="2910840"/>
                      <a:pt x="27940" y="2508250"/>
                    </a:cubicBezTo>
                    <a:cubicBezTo>
                      <a:pt x="3810" y="2381250"/>
                      <a:pt x="0" y="2250440"/>
                      <a:pt x="20320" y="2118360"/>
                    </a:cubicBezTo>
                    <a:cubicBezTo>
                      <a:pt x="62230" y="1847850"/>
                      <a:pt x="199390" y="1601470"/>
                      <a:pt x="407670" y="1424940"/>
                    </a:cubicBezTo>
                    <a:cubicBezTo>
                      <a:pt x="613410" y="1249680"/>
                      <a:pt x="875030" y="1153160"/>
                      <a:pt x="1144270" y="1153160"/>
                    </a:cubicBezTo>
                    <a:cubicBezTo>
                      <a:pt x="1202690" y="1153160"/>
                      <a:pt x="1261110" y="1158240"/>
                      <a:pt x="1318260" y="1167130"/>
                    </a:cubicBezTo>
                    <a:cubicBezTo>
                      <a:pt x="1330960" y="1168400"/>
                      <a:pt x="1343660" y="1170940"/>
                      <a:pt x="1357630" y="1173480"/>
                    </a:cubicBezTo>
                    <a:cubicBezTo>
                      <a:pt x="1459230" y="720090"/>
                      <a:pt x="1866900" y="392430"/>
                      <a:pt x="2332990" y="392430"/>
                    </a:cubicBezTo>
                    <a:cubicBezTo>
                      <a:pt x="2383790" y="392430"/>
                      <a:pt x="2435860" y="396240"/>
                      <a:pt x="2486660" y="403860"/>
                    </a:cubicBezTo>
                    <a:cubicBezTo>
                      <a:pt x="2693670" y="435610"/>
                      <a:pt x="2880360" y="528320"/>
                      <a:pt x="3030220" y="673100"/>
                    </a:cubicBezTo>
                    <a:cubicBezTo>
                      <a:pt x="3295650" y="256540"/>
                      <a:pt x="3763010" y="0"/>
                      <a:pt x="4257040" y="0"/>
                    </a:cubicBezTo>
                    <a:cubicBezTo>
                      <a:pt x="4330700" y="0"/>
                      <a:pt x="4406900" y="6350"/>
                      <a:pt x="4480560" y="16510"/>
                    </a:cubicBezTo>
                    <a:cubicBezTo>
                      <a:pt x="5078730" y="107950"/>
                      <a:pt x="5558790" y="563880"/>
                      <a:pt x="5683250" y="1153160"/>
                    </a:cubicBezTo>
                    <a:cubicBezTo>
                      <a:pt x="5845810" y="1046480"/>
                      <a:pt x="6033770" y="990600"/>
                      <a:pt x="6228080" y="990600"/>
                    </a:cubicBezTo>
                    <a:cubicBezTo>
                      <a:pt x="6278880" y="990600"/>
                      <a:pt x="6330950" y="994410"/>
                      <a:pt x="6381750" y="1002030"/>
                    </a:cubicBezTo>
                    <a:cubicBezTo>
                      <a:pt x="6645910" y="1042670"/>
                      <a:pt x="6878320" y="1183640"/>
                      <a:pt x="7037070" y="1399540"/>
                    </a:cubicBezTo>
                    <a:cubicBezTo>
                      <a:pt x="7195820" y="1615440"/>
                      <a:pt x="7259320" y="1879600"/>
                      <a:pt x="7218680" y="2143760"/>
                    </a:cubicBezTo>
                    <a:cubicBezTo>
                      <a:pt x="7216139" y="2161540"/>
                      <a:pt x="7212330" y="2180590"/>
                      <a:pt x="7208520" y="2198370"/>
                    </a:cubicBezTo>
                    <a:cubicBezTo>
                      <a:pt x="7208520" y="2236470"/>
                      <a:pt x="7207250" y="2275840"/>
                      <a:pt x="7203439" y="2313940"/>
                    </a:cubicBezTo>
                    <a:cubicBezTo>
                      <a:pt x="7510780" y="2534920"/>
                      <a:pt x="7672070" y="2912110"/>
                      <a:pt x="7614920" y="3288030"/>
                    </a:cubicBezTo>
                    <a:close/>
                  </a:path>
                </a:pathLst>
              </a:custGeom>
              <a:solidFill>
                <a:srgbClr val="753192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36830" y="-12700"/>
                <a:ext cx="7684770" cy="5618480"/>
              </a:xfrm>
              <a:custGeom>
                <a:avLst/>
                <a:gdLst/>
                <a:ahLst/>
                <a:cxnLst/>
                <a:rect r="r" b="b" t="t" l="l"/>
                <a:pathLst>
                  <a:path h="5618480" w="7684770">
                    <a:moveTo>
                      <a:pt x="7184390" y="2360930"/>
                    </a:moveTo>
                    <a:cubicBezTo>
                      <a:pt x="7202170" y="2307590"/>
                      <a:pt x="7216140" y="2251710"/>
                      <a:pt x="7225030" y="2193290"/>
                    </a:cubicBezTo>
                    <a:cubicBezTo>
                      <a:pt x="7307580" y="1658620"/>
                      <a:pt x="6940550" y="1158240"/>
                      <a:pt x="6405880" y="1075690"/>
                    </a:cubicBezTo>
                    <a:cubicBezTo>
                      <a:pt x="6146800" y="1036320"/>
                      <a:pt x="5895340" y="1102360"/>
                      <a:pt x="5695950" y="1240790"/>
                    </a:cubicBezTo>
                    <a:cubicBezTo>
                      <a:pt x="5586730" y="660400"/>
                      <a:pt x="5123180" y="185420"/>
                      <a:pt x="4504690" y="90170"/>
                    </a:cubicBezTo>
                    <a:cubicBezTo>
                      <a:pt x="3915410" y="0"/>
                      <a:pt x="3355340" y="280670"/>
                      <a:pt x="3061970" y="759460"/>
                    </a:cubicBezTo>
                    <a:cubicBezTo>
                      <a:pt x="2919730" y="613410"/>
                      <a:pt x="2730500" y="510540"/>
                      <a:pt x="2513330" y="477520"/>
                    </a:cubicBezTo>
                    <a:cubicBezTo>
                      <a:pt x="1993900" y="397510"/>
                      <a:pt x="1507490" y="740410"/>
                      <a:pt x="1404620" y="1249680"/>
                    </a:cubicBezTo>
                    <a:cubicBezTo>
                      <a:pt x="1385570" y="1245870"/>
                      <a:pt x="1365250" y="1242060"/>
                      <a:pt x="1344930" y="1238250"/>
                    </a:cubicBezTo>
                    <a:cubicBezTo>
                      <a:pt x="735330" y="1144270"/>
                      <a:pt x="166370" y="1562100"/>
                      <a:pt x="72390" y="2171700"/>
                    </a:cubicBezTo>
                    <a:cubicBezTo>
                      <a:pt x="0" y="2645410"/>
                      <a:pt x="236220" y="3094990"/>
                      <a:pt x="629920" y="3315970"/>
                    </a:cubicBezTo>
                    <a:cubicBezTo>
                      <a:pt x="574040" y="4056380"/>
                      <a:pt x="1096010" y="4726940"/>
                      <a:pt x="1841500" y="4841240"/>
                    </a:cubicBezTo>
                    <a:cubicBezTo>
                      <a:pt x="2175510" y="4892040"/>
                      <a:pt x="2499360" y="4824730"/>
                      <a:pt x="2771140" y="4668520"/>
                    </a:cubicBezTo>
                    <a:cubicBezTo>
                      <a:pt x="2961640" y="4815840"/>
                      <a:pt x="3190240" y="4919980"/>
                      <a:pt x="3445510" y="4960620"/>
                    </a:cubicBezTo>
                    <a:cubicBezTo>
                      <a:pt x="3346450" y="5240020"/>
                      <a:pt x="3140710" y="5464810"/>
                      <a:pt x="2774950" y="5586730"/>
                    </a:cubicBezTo>
                    <a:cubicBezTo>
                      <a:pt x="3162300" y="5618480"/>
                      <a:pt x="3729990" y="5455920"/>
                      <a:pt x="4027170" y="4936490"/>
                    </a:cubicBezTo>
                    <a:cubicBezTo>
                      <a:pt x="4419600" y="4839970"/>
                      <a:pt x="4757420" y="4585970"/>
                      <a:pt x="4958080" y="4234180"/>
                    </a:cubicBezTo>
                    <a:cubicBezTo>
                      <a:pt x="5046980" y="4279900"/>
                      <a:pt x="5143500" y="4311650"/>
                      <a:pt x="5247640" y="4328160"/>
                    </a:cubicBezTo>
                    <a:cubicBezTo>
                      <a:pt x="5586730" y="4380230"/>
                      <a:pt x="5910580" y="4246880"/>
                      <a:pt x="6118860" y="4004310"/>
                    </a:cubicBezTo>
                    <a:cubicBezTo>
                      <a:pt x="6231890" y="4079240"/>
                      <a:pt x="6363970" y="4131310"/>
                      <a:pt x="6506210" y="4152900"/>
                    </a:cubicBezTo>
                    <a:cubicBezTo>
                      <a:pt x="7040880" y="4235450"/>
                      <a:pt x="7541260" y="3868420"/>
                      <a:pt x="7623810" y="3333750"/>
                    </a:cubicBezTo>
                    <a:cubicBezTo>
                      <a:pt x="7684770" y="2940050"/>
                      <a:pt x="7500620" y="2564130"/>
                      <a:pt x="7184391" y="236093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5770" t="0" r="-15770" b="0"/>
                </a:stretch>
              </a:blip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0304764" y="5246231"/>
              <a:ext cx="3253495" cy="3253495"/>
            </a:xfrm>
            <a:custGeom>
              <a:avLst/>
              <a:gdLst/>
              <a:ahLst/>
              <a:cxnLst/>
              <a:rect r="r" b="b" t="t" l="l"/>
              <a:pathLst>
                <a:path h="3253495" w="3253495">
                  <a:moveTo>
                    <a:pt x="0" y="0"/>
                  </a:moveTo>
                  <a:lnTo>
                    <a:pt x="3253495" y="0"/>
                  </a:lnTo>
                  <a:lnTo>
                    <a:pt x="3253495" y="3253495"/>
                  </a:lnTo>
                  <a:lnTo>
                    <a:pt x="0" y="3253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403677" y="8534170"/>
              <a:ext cx="499284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nva Sans Bold"/>
                </a:rPr>
                <a:t>Reachability distance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111637" y="-47625"/>
              <a:ext cx="9842977" cy="1259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621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273384"/>
                  </a:solidFill>
                  <a:latin typeface="Gagalin"/>
                </a:rPr>
                <a:t>LOCAL OUTLIER FACTOR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13492" y="-47625"/>
              <a:ext cx="2891949" cy="1259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621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>
                      <a:alpha val="20784"/>
                    </a:srgbClr>
                  </a:solidFill>
                  <a:latin typeface="Gagalin"/>
                </a:rPr>
                <a:t>MODEL: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1718" y="1028700"/>
            <a:ext cx="8317591" cy="8113787"/>
            <a:chOff x="0" y="0"/>
            <a:chExt cx="11090121" cy="10818382"/>
          </a:xfrm>
        </p:grpSpPr>
        <p:sp>
          <p:nvSpPr>
            <p:cNvPr name="AutoShape 3" id="3"/>
            <p:cNvSpPr/>
            <p:nvPr/>
          </p:nvSpPr>
          <p:spPr>
            <a:xfrm flipV="true">
              <a:off x="363538" y="454269"/>
              <a:ext cx="0" cy="10064263"/>
            </a:xfrm>
            <a:prstGeom prst="line">
              <a:avLst/>
            </a:prstGeom>
            <a:ln cap="flat" w="59063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363538" y="10489000"/>
              <a:ext cx="10064263" cy="0"/>
            </a:xfrm>
            <a:prstGeom prst="line">
              <a:avLst/>
            </a:prstGeom>
            <a:ln cap="flat" w="59063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34876" y="34876"/>
              <a:ext cx="737765" cy="668013"/>
            </a:xfrm>
            <a:custGeom>
              <a:avLst/>
              <a:gdLst/>
              <a:ahLst/>
              <a:cxnLst/>
              <a:rect r="r" b="b" t="t" l="l"/>
              <a:pathLst>
                <a:path h="668013" w="737765">
                  <a:moveTo>
                    <a:pt x="0" y="0"/>
                  </a:moveTo>
                  <a:lnTo>
                    <a:pt x="737765" y="0"/>
                  </a:lnTo>
                  <a:lnTo>
                    <a:pt x="737765" y="668013"/>
                  </a:lnTo>
                  <a:lnTo>
                    <a:pt x="0" y="668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427800" y="10218681"/>
              <a:ext cx="662321" cy="599701"/>
            </a:xfrm>
            <a:custGeom>
              <a:avLst/>
              <a:gdLst/>
              <a:ahLst/>
              <a:cxnLst/>
              <a:rect r="r" b="b" t="t" l="l"/>
              <a:pathLst>
                <a:path h="599701" w="662321">
                  <a:moveTo>
                    <a:pt x="0" y="0"/>
                  </a:moveTo>
                  <a:lnTo>
                    <a:pt x="662321" y="0"/>
                  </a:lnTo>
                  <a:lnTo>
                    <a:pt x="662321" y="599701"/>
                  </a:lnTo>
                  <a:lnTo>
                    <a:pt x="0" y="599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61436" y="57620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15991" y="691065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31139" y="53194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49488" y="578571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043088" y="621572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940739" y="59290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49488" y="62992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347139" y="63354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384684" y="65024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936136" y="665837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804533" y="723172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804800" y="69340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923243" y="72207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346391" y="73876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583836" y="73876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058339" y="780507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347139" y="72207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96633" y="75184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582339" y="85706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6785539" y="87738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380903" y="77940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668688" y="77940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969090" y="302018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006236" y="24376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276791" y="23178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700688" y="27242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497488" y="34173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852894" y="38600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61643" y="34536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8545193" y="23541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8495991" y="35370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852894" y="17445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8902391" y="39434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7681038" y="244683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9072094" y="29256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9511991" y="45530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6806891" y="41466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6700688" y="1864268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5957007" y="1577592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6988739" y="1457868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8717049" y="58557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5499346" y="543917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5346391" y="21509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6412636" y="129091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7649694" y="44460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7158443" y="303288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5629284" y="28440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8721098" y="1742692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7564843" y="100424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9297201" y="23541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9585253" y="34989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8428998" y="45168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920136" y="55690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3737539" y="57258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759084" y="60589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3808581" y="65024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335188" y="67520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3496239" y="73978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4626539" y="65276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3127939" y="67520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327048" y="43861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2920136" y="68143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4431991" y="78877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0" id="70"/>
          <p:cNvSpPr txBox="true"/>
          <p:nvPr/>
        </p:nvSpPr>
        <p:spPr>
          <a:xfrm rot="0">
            <a:off x="1209484" y="2395113"/>
            <a:ext cx="65060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33563"/>
                </a:solidFill>
                <a:latin typeface="Canva Sans Bold"/>
              </a:rPr>
              <a:t>Choosing the correct KNN value is very important</a:t>
            </a:r>
          </a:p>
        </p:txBody>
      </p:sp>
      <p:sp>
        <p:nvSpPr>
          <p:cNvPr name="Freeform 71" id="71"/>
          <p:cNvSpPr/>
          <p:nvPr/>
        </p:nvSpPr>
        <p:spPr>
          <a:xfrm flipH="false" flipV="false" rot="0">
            <a:off x="12875297" y="7243674"/>
            <a:ext cx="1018005" cy="1018005"/>
          </a:xfrm>
          <a:custGeom>
            <a:avLst/>
            <a:gdLst/>
            <a:ahLst/>
            <a:cxnLst/>
            <a:rect r="r" b="b" t="t" l="l"/>
            <a:pathLst>
              <a:path h="1018005" w="1018005">
                <a:moveTo>
                  <a:pt x="0" y="0"/>
                </a:moveTo>
                <a:lnTo>
                  <a:pt x="1018005" y="0"/>
                </a:lnTo>
                <a:lnTo>
                  <a:pt x="1018005" y="1018005"/>
                </a:lnTo>
                <a:lnTo>
                  <a:pt x="0" y="1018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2" id="72"/>
          <p:cNvSpPr/>
          <p:nvPr/>
        </p:nvSpPr>
        <p:spPr>
          <a:xfrm flipH="true">
            <a:off x="13905001" y="6996445"/>
            <a:ext cx="635444" cy="4944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3" id="73"/>
          <p:cNvSpPr txBox="true"/>
          <p:nvPr/>
        </p:nvSpPr>
        <p:spPr>
          <a:xfrm rot="0">
            <a:off x="1209484" y="6063208"/>
            <a:ext cx="65060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33563"/>
                </a:solidFill>
                <a:latin typeface="Canva Sans Bold"/>
              </a:rPr>
              <a:t>Here k=2 predict outliers as inliers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210231" y="1369401"/>
            <a:ext cx="0" cy="754819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210231" y="8895450"/>
            <a:ext cx="754819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7911421" y="1054857"/>
            <a:ext cx="553324" cy="501010"/>
          </a:xfrm>
          <a:custGeom>
            <a:avLst/>
            <a:gdLst/>
            <a:ahLst/>
            <a:cxnLst/>
            <a:rect r="r" b="b" t="t" l="l"/>
            <a:pathLst>
              <a:path h="501010" w="553324">
                <a:moveTo>
                  <a:pt x="0" y="0"/>
                </a:moveTo>
                <a:lnTo>
                  <a:pt x="553323" y="0"/>
                </a:lnTo>
                <a:lnTo>
                  <a:pt x="553323" y="501010"/>
                </a:lnTo>
                <a:lnTo>
                  <a:pt x="0" y="501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8428" y="8692711"/>
            <a:ext cx="496741" cy="449776"/>
          </a:xfrm>
          <a:custGeom>
            <a:avLst/>
            <a:gdLst/>
            <a:ahLst/>
            <a:cxnLst/>
            <a:rect r="r" b="b" t="t" l="l"/>
            <a:pathLst>
              <a:path h="449776" w="496741">
                <a:moveTo>
                  <a:pt x="0" y="0"/>
                </a:moveTo>
                <a:lnTo>
                  <a:pt x="496741" y="0"/>
                </a:lnTo>
                <a:lnTo>
                  <a:pt x="496741" y="449776"/>
                </a:lnTo>
                <a:lnTo>
                  <a:pt x="0" y="449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8655" y="535027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99571" y="621168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35932" y="501828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24693" y="536798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19893" y="569049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93132" y="547548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24693" y="575310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97932" y="578028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26091" y="590550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89680" y="602248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90977" y="645249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41178" y="622925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30010" y="644426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947371" y="656947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375455" y="656947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731332" y="688250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97932" y="644426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010052" y="666750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874332" y="745668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26732" y="760908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973255" y="687427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439093" y="687427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914395" y="329383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442255" y="2856914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395171" y="27671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963093" y="30719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810693" y="359172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827248" y="3923714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458810" y="3618914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46472" y="279430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309571" y="36815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827248" y="233710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614371" y="39863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698356" y="286382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741648" y="322293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071571" y="44435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042746" y="41387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963093" y="242690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405333" y="2211894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179132" y="212210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4475365" y="542052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2062087" y="510808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947371" y="264190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2747055" y="199688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3674848" y="436325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3306410" y="3303362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159541" y="3161714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478401" y="2335719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611210" y="178188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910478" y="279430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5126517" y="3652946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4259326" y="4416335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127680" y="52055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0740732" y="5323087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0006891" y="557292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0794013" y="590550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0438968" y="6092735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0559757" y="6577121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4"/>
                </a:lnTo>
                <a:lnTo>
                  <a:pt x="0" y="43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1407482" y="5924453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0283532" y="6092735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8" y="0"/>
                </a:lnTo>
                <a:lnTo>
                  <a:pt x="432078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8932864" y="431830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0127680" y="6139460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1261571" y="6944528"/>
            <a:ext cx="432078" cy="430013"/>
          </a:xfrm>
          <a:custGeom>
            <a:avLst/>
            <a:gdLst/>
            <a:ahLst/>
            <a:cxnLst/>
            <a:rect r="r" b="b" t="t" l="l"/>
            <a:pathLst>
              <a:path h="430013" w="432078">
                <a:moveTo>
                  <a:pt x="0" y="0"/>
                </a:moveTo>
                <a:lnTo>
                  <a:pt x="432077" y="0"/>
                </a:lnTo>
                <a:lnTo>
                  <a:pt x="432077" y="430013"/>
                </a:lnTo>
                <a:lnTo>
                  <a:pt x="0" y="43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3221339" y="3988888"/>
            <a:ext cx="3033830" cy="3033830"/>
          </a:xfrm>
          <a:custGeom>
            <a:avLst/>
            <a:gdLst/>
            <a:ahLst/>
            <a:cxnLst/>
            <a:rect r="r" b="b" t="t" l="l"/>
            <a:pathLst>
              <a:path h="3033830" w="3033830">
                <a:moveTo>
                  <a:pt x="0" y="0"/>
                </a:moveTo>
                <a:lnTo>
                  <a:pt x="3033830" y="0"/>
                </a:lnTo>
                <a:lnTo>
                  <a:pt x="3033830" y="3033830"/>
                </a:lnTo>
                <a:lnTo>
                  <a:pt x="0" y="3033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2347950" y="2116644"/>
            <a:ext cx="53145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33563"/>
                </a:solidFill>
                <a:latin typeface="Canva Sans Bold"/>
              </a:rPr>
              <a:t>n_neighbors = 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41449" y="3639988"/>
            <a:ext cx="650605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33563"/>
                </a:solidFill>
                <a:latin typeface="Canva Sans Bold"/>
              </a:rPr>
              <a:t>the radius of the circle will be the radius needed by the circle to cover 4 neighbors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70818" y="5838825"/>
            <a:ext cx="65060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33563"/>
                </a:solidFill>
                <a:latin typeface="Canva Sans Bold"/>
              </a:rPr>
              <a:t>area of the circle is selected observation’s density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8272" y="1144513"/>
            <a:ext cx="15251221" cy="8113787"/>
            <a:chOff x="0" y="0"/>
            <a:chExt cx="20334961" cy="10818382"/>
          </a:xfrm>
        </p:grpSpPr>
        <p:sp>
          <p:nvSpPr>
            <p:cNvPr name="AutoShape 3" id="3"/>
            <p:cNvSpPr/>
            <p:nvPr/>
          </p:nvSpPr>
          <p:spPr>
            <a:xfrm flipV="true">
              <a:off x="9506475" y="454269"/>
              <a:ext cx="0" cy="10064263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9506475" y="10489000"/>
              <a:ext cx="10064263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108061" y="34876"/>
              <a:ext cx="737765" cy="668013"/>
            </a:xfrm>
            <a:custGeom>
              <a:avLst/>
              <a:gdLst/>
              <a:ahLst/>
              <a:cxnLst/>
              <a:rect r="r" b="b" t="t" l="l"/>
              <a:pathLst>
                <a:path h="668013" w="737765">
                  <a:moveTo>
                    <a:pt x="0" y="0"/>
                  </a:moveTo>
                  <a:lnTo>
                    <a:pt x="737765" y="0"/>
                  </a:lnTo>
                  <a:lnTo>
                    <a:pt x="737765" y="668013"/>
                  </a:lnTo>
                  <a:lnTo>
                    <a:pt x="0" y="668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9570738" y="10218681"/>
              <a:ext cx="662321" cy="599701"/>
            </a:xfrm>
            <a:custGeom>
              <a:avLst/>
              <a:gdLst/>
              <a:ahLst/>
              <a:cxnLst/>
              <a:rect r="r" b="b" t="t" l="l"/>
              <a:pathLst>
                <a:path h="599701" w="662321">
                  <a:moveTo>
                    <a:pt x="0" y="0"/>
                  </a:moveTo>
                  <a:lnTo>
                    <a:pt x="662321" y="0"/>
                  </a:lnTo>
                  <a:lnTo>
                    <a:pt x="662321" y="599701"/>
                  </a:lnTo>
                  <a:lnTo>
                    <a:pt x="0" y="599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04373" y="57620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558928" y="691065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474077" y="53194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592425" y="578571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186025" y="621572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083677" y="59290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592425" y="62992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490077" y="63354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527622" y="65024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079073" y="665837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947470" y="723172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947737" y="69340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4066180" y="72207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4489328" y="73876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726773" y="73876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4201277" y="780507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490077" y="72207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239570" y="75184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25277" y="85706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928477" y="87738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4523841" y="77940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3811625" y="779409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112027" y="302018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149173" y="24376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6419728" y="23178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843625" y="27242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5640425" y="34173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6995832" y="38600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6504580" y="34536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7688130" y="23541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7638928" y="35370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6995832" y="17445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8045328" y="39434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6823975" y="244683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215032" y="29256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654928" y="45530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5949828" y="41466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5843625" y="1864268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099944" y="1577592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6131677" y="1457868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7859987" y="58557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4642283" y="543917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4489328" y="21509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555573" y="1290917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6792632" y="44460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6301380" y="3032883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4772222" y="284401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7864035" y="1742692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2"/>
                  </a:lnTo>
                  <a:lnTo>
                    <a:pt x="0" y="57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6707780" y="100424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440138" y="23541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8728190" y="34989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7571935" y="45168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2063073" y="55690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2880477" y="5725849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1902022" y="60589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2951518" y="6502400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2478125" y="67520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2639177" y="7397895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3769477" y="65276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2270877" y="67520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3" y="0"/>
                  </a:lnTo>
                  <a:lnTo>
                    <a:pt x="576103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0469985" y="4386144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2063073" y="6814346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3574928" y="7887771"/>
              <a:ext cx="576103" cy="573351"/>
            </a:xfrm>
            <a:custGeom>
              <a:avLst/>
              <a:gdLst/>
              <a:ahLst/>
              <a:cxnLst/>
              <a:rect r="r" b="b" t="t" l="l"/>
              <a:pathLst>
                <a:path h="573351" w="576103">
                  <a:moveTo>
                    <a:pt x="0" y="0"/>
                  </a:moveTo>
                  <a:lnTo>
                    <a:pt x="576104" y="0"/>
                  </a:lnTo>
                  <a:lnTo>
                    <a:pt x="576104" y="573351"/>
                  </a:lnTo>
                  <a:lnTo>
                    <a:pt x="0" y="57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6187952" y="3946918"/>
              <a:ext cx="4045106" cy="4045106"/>
            </a:xfrm>
            <a:custGeom>
              <a:avLst/>
              <a:gdLst/>
              <a:ahLst/>
              <a:cxnLst/>
              <a:rect r="r" b="b" t="t" l="l"/>
              <a:pathLst>
                <a:path h="4045106" w="4045106">
                  <a:moveTo>
                    <a:pt x="0" y="0"/>
                  </a:moveTo>
                  <a:lnTo>
                    <a:pt x="4045107" y="0"/>
                  </a:lnTo>
                  <a:lnTo>
                    <a:pt x="4045107" y="4045106"/>
                  </a:lnTo>
                  <a:lnTo>
                    <a:pt x="0" y="404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16802951" y="3674966"/>
              <a:ext cx="2088606" cy="2088606"/>
            </a:xfrm>
            <a:custGeom>
              <a:avLst/>
              <a:gdLst/>
              <a:ahLst/>
              <a:cxnLst/>
              <a:rect r="r" b="b" t="t" l="l"/>
              <a:pathLst>
                <a:path h="2088606" w="2088606">
                  <a:moveTo>
                    <a:pt x="0" y="0"/>
                  </a:moveTo>
                  <a:lnTo>
                    <a:pt x="2088605" y="0"/>
                  </a:lnTo>
                  <a:lnTo>
                    <a:pt x="2088605" y="2088606"/>
                  </a:lnTo>
                  <a:lnTo>
                    <a:pt x="0" y="2088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7448152" y="3275865"/>
              <a:ext cx="2886809" cy="2886809"/>
            </a:xfrm>
            <a:custGeom>
              <a:avLst/>
              <a:gdLst/>
              <a:ahLst/>
              <a:cxnLst/>
              <a:rect r="r" b="b" t="t" l="l"/>
              <a:pathLst>
                <a:path h="2886809" w="2886809">
                  <a:moveTo>
                    <a:pt x="0" y="0"/>
                  </a:moveTo>
                  <a:lnTo>
                    <a:pt x="2886809" y="0"/>
                  </a:lnTo>
                  <a:lnTo>
                    <a:pt x="2886809" y="2886808"/>
                  </a:lnTo>
                  <a:lnTo>
                    <a:pt x="0" y="288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6187952" y="3602433"/>
              <a:ext cx="2022553" cy="2022553"/>
            </a:xfrm>
            <a:custGeom>
              <a:avLst/>
              <a:gdLst/>
              <a:ahLst/>
              <a:cxnLst/>
              <a:rect r="r" b="b" t="t" l="l"/>
              <a:pathLst>
                <a:path h="2022553" w="2022553">
                  <a:moveTo>
                    <a:pt x="0" y="0"/>
                  </a:moveTo>
                  <a:lnTo>
                    <a:pt x="2022553" y="0"/>
                  </a:lnTo>
                  <a:lnTo>
                    <a:pt x="2022553" y="2022553"/>
                  </a:lnTo>
                  <a:lnTo>
                    <a:pt x="0" y="202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17448152" y="3184564"/>
              <a:ext cx="1789468" cy="1789468"/>
            </a:xfrm>
            <a:custGeom>
              <a:avLst/>
              <a:gdLst/>
              <a:ahLst/>
              <a:cxnLst/>
              <a:rect r="r" b="b" t="t" l="l"/>
              <a:pathLst>
                <a:path h="1789468" w="1789468">
                  <a:moveTo>
                    <a:pt x="0" y="0"/>
                  </a:moveTo>
                  <a:lnTo>
                    <a:pt x="1789468" y="0"/>
                  </a:lnTo>
                  <a:lnTo>
                    <a:pt x="1789468" y="1789469"/>
                  </a:lnTo>
                  <a:lnTo>
                    <a:pt x="0" y="1789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5" id="75"/>
            <p:cNvSpPr txBox="true"/>
            <p:nvPr/>
          </p:nvSpPr>
          <p:spPr>
            <a:xfrm rot="0">
              <a:off x="0" y="4380700"/>
              <a:ext cx="867473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33563"/>
                  </a:solidFill>
                  <a:latin typeface="Canva Sans Bold"/>
                </a:rPr>
                <a:t>KNN of selected neighbors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6320" y="2964545"/>
            <a:ext cx="13739198" cy="5872110"/>
            <a:chOff x="0" y="0"/>
            <a:chExt cx="18318931" cy="7829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75242"/>
              <a:ext cx="4045106" cy="4045106"/>
            </a:xfrm>
            <a:custGeom>
              <a:avLst/>
              <a:gdLst/>
              <a:ahLst/>
              <a:cxnLst/>
              <a:rect r="r" b="b" t="t" l="l"/>
              <a:pathLst>
                <a:path h="4045106" w="4045106">
                  <a:moveTo>
                    <a:pt x="0" y="0"/>
                  </a:moveTo>
                  <a:lnTo>
                    <a:pt x="4045106" y="0"/>
                  </a:lnTo>
                  <a:lnTo>
                    <a:pt x="4045106" y="4045107"/>
                  </a:lnTo>
                  <a:lnTo>
                    <a:pt x="0" y="4045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15603" y="469343"/>
              <a:ext cx="2228452" cy="2228452"/>
            </a:xfrm>
            <a:custGeom>
              <a:avLst/>
              <a:gdLst/>
              <a:ahLst/>
              <a:cxnLst/>
              <a:rect r="r" b="b" t="t" l="l"/>
              <a:pathLst>
                <a:path h="2228452" w="2228452">
                  <a:moveTo>
                    <a:pt x="0" y="0"/>
                  </a:moveTo>
                  <a:lnTo>
                    <a:pt x="2228452" y="0"/>
                  </a:lnTo>
                  <a:lnTo>
                    <a:pt x="2228452" y="2228452"/>
                  </a:lnTo>
                  <a:lnTo>
                    <a:pt x="0" y="2228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347005" y="0"/>
              <a:ext cx="1789468" cy="1789468"/>
            </a:xfrm>
            <a:custGeom>
              <a:avLst/>
              <a:gdLst/>
              <a:ahLst/>
              <a:cxnLst/>
              <a:rect r="r" b="b" t="t" l="l"/>
              <a:pathLst>
                <a:path h="1789468" w="1789468">
                  <a:moveTo>
                    <a:pt x="0" y="0"/>
                  </a:moveTo>
                  <a:lnTo>
                    <a:pt x="1789468" y="0"/>
                  </a:lnTo>
                  <a:lnTo>
                    <a:pt x="1789468" y="1789468"/>
                  </a:lnTo>
                  <a:lnTo>
                    <a:pt x="0" y="1789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347005" y="1789468"/>
              <a:ext cx="2886809" cy="2886809"/>
            </a:xfrm>
            <a:custGeom>
              <a:avLst/>
              <a:gdLst/>
              <a:ahLst/>
              <a:cxnLst/>
              <a:rect r="r" b="b" t="t" l="l"/>
              <a:pathLst>
                <a:path h="2886809" w="2886809">
                  <a:moveTo>
                    <a:pt x="0" y="0"/>
                  </a:moveTo>
                  <a:lnTo>
                    <a:pt x="2886809" y="0"/>
                  </a:lnTo>
                  <a:lnTo>
                    <a:pt x="2886809" y="2886809"/>
                  </a:lnTo>
                  <a:lnTo>
                    <a:pt x="0" y="2886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21502" y="2936950"/>
              <a:ext cx="2022553" cy="2022553"/>
            </a:xfrm>
            <a:custGeom>
              <a:avLst/>
              <a:gdLst/>
              <a:ahLst/>
              <a:cxnLst/>
              <a:rect r="r" b="b" t="t" l="l"/>
              <a:pathLst>
                <a:path h="2022553" w="2022553">
                  <a:moveTo>
                    <a:pt x="0" y="0"/>
                  </a:moveTo>
                  <a:lnTo>
                    <a:pt x="2022553" y="0"/>
                  </a:lnTo>
                  <a:lnTo>
                    <a:pt x="2022553" y="2022553"/>
                  </a:lnTo>
                  <a:lnTo>
                    <a:pt x="0" y="202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143745" y="1459923"/>
              <a:ext cx="4970158" cy="2275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12"/>
                </a:lnSpc>
              </a:pPr>
              <a:r>
                <a:rPr lang="en-US" sz="10223">
                  <a:solidFill>
                    <a:srgbClr val="273384"/>
                  </a:solidFill>
                  <a:latin typeface="Comic Sans Bold"/>
                </a:rPr>
                <a:t>vs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-2700000">
              <a:off x="13617942" y="4231940"/>
              <a:ext cx="5231744" cy="665858"/>
            </a:xfrm>
            <a:custGeom>
              <a:avLst/>
              <a:gdLst/>
              <a:ahLst/>
              <a:cxnLst/>
              <a:rect r="r" b="b" t="t" l="l"/>
              <a:pathLst>
                <a:path h="665858" w="5231744">
                  <a:moveTo>
                    <a:pt x="0" y="0"/>
                  </a:moveTo>
                  <a:lnTo>
                    <a:pt x="5231743" y="0"/>
                  </a:lnTo>
                  <a:lnTo>
                    <a:pt x="5231743" y="665858"/>
                  </a:lnTo>
                  <a:lnTo>
                    <a:pt x="0" y="665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140545" y="4564869"/>
              <a:ext cx="2178386" cy="3264611"/>
            </a:xfrm>
            <a:custGeom>
              <a:avLst/>
              <a:gdLst/>
              <a:ahLst/>
              <a:cxnLst/>
              <a:rect r="r" b="b" t="t" l="l"/>
              <a:pathLst>
                <a:path h="3264611" w="2178386">
                  <a:moveTo>
                    <a:pt x="0" y="0"/>
                  </a:moveTo>
                  <a:lnTo>
                    <a:pt x="2178386" y="0"/>
                  </a:lnTo>
                  <a:lnTo>
                    <a:pt x="2178386" y="3264611"/>
                  </a:lnTo>
                  <a:lnTo>
                    <a:pt x="0" y="3264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00690" y="333733"/>
            <a:ext cx="6781322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1"/>
              </a:lnSpc>
              <a:spcBef>
                <a:spcPct val="0"/>
              </a:spcBef>
            </a:pPr>
            <a:r>
              <a:rPr lang="en-US" sz="6000" u="sng">
                <a:solidFill>
                  <a:srgbClr val="273384"/>
                </a:solidFill>
                <a:latin typeface="Gagalin"/>
              </a:rPr>
              <a:t>AGENDA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552612">
            <a:off x="-1158509" y="-2547001"/>
            <a:ext cx="4947059" cy="4448231"/>
          </a:xfrm>
          <a:custGeom>
            <a:avLst/>
            <a:gdLst/>
            <a:ahLst/>
            <a:cxnLst/>
            <a:rect r="r" b="b" t="t" l="l"/>
            <a:pathLst>
              <a:path h="4448231" w="4947059">
                <a:moveTo>
                  <a:pt x="4947059" y="0"/>
                </a:moveTo>
                <a:lnTo>
                  <a:pt x="0" y="0"/>
                </a:lnTo>
                <a:lnTo>
                  <a:pt x="0" y="4448230"/>
                </a:lnTo>
                <a:lnTo>
                  <a:pt x="4947059" y="4448230"/>
                </a:lnTo>
                <a:lnTo>
                  <a:pt x="494705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3578">
            <a:off x="14263129" y="-3620623"/>
            <a:ext cx="6215149" cy="5588454"/>
          </a:xfrm>
          <a:custGeom>
            <a:avLst/>
            <a:gdLst/>
            <a:ahLst/>
            <a:cxnLst/>
            <a:rect r="r" b="b" t="t" l="l"/>
            <a:pathLst>
              <a:path h="5588454" w="6215149">
                <a:moveTo>
                  <a:pt x="0" y="0"/>
                </a:moveTo>
                <a:lnTo>
                  <a:pt x="6215149" y="0"/>
                </a:lnTo>
                <a:lnTo>
                  <a:pt x="6215149" y="5588455"/>
                </a:lnTo>
                <a:lnTo>
                  <a:pt x="0" y="5588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4652" y="2154161"/>
            <a:ext cx="16287248" cy="598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 Introduction</a:t>
            </a:r>
          </a:p>
          <a:p>
            <a:pPr algn="just">
              <a:lnSpc>
                <a:spcPts val="1403"/>
              </a:lnSpc>
            </a:pPr>
          </a:p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Anomaly Detection</a:t>
            </a:r>
          </a:p>
          <a:p>
            <a:pPr algn="just">
              <a:lnSpc>
                <a:spcPts val="1403"/>
              </a:lnSpc>
            </a:pPr>
          </a:p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About the data </a:t>
            </a:r>
          </a:p>
          <a:p>
            <a:pPr algn="just">
              <a:lnSpc>
                <a:spcPts val="1403"/>
              </a:lnSpc>
            </a:pPr>
          </a:p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Data Preprocessing</a:t>
            </a:r>
          </a:p>
          <a:p>
            <a:pPr algn="just">
              <a:lnSpc>
                <a:spcPts val="1377"/>
              </a:lnSpc>
            </a:pPr>
          </a:p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Algorithms used</a:t>
            </a:r>
          </a:p>
          <a:p>
            <a:pPr algn="just">
              <a:lnSpc>
                <a:spcPts val="1377"/>
              </a:lnSpc>
            </a:pPr>
          </a:p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Code and results</a:t>
            </a:r>
          </a:p>
          <a:p>
            <a:pPr algn="just">
              <a:lnSpc>
                <a:spcPts val="1403"/>
              </a:lnSpc>
            </a:pPr>
          </a:p>
          <a:p>
            <a:pPr algn="just" marL="808284" indent="-404142" lvl="1">
              <a:lnSpc>
                <a:spcPts val="5615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mic Sans"/>
              </a:rPr>
              <a:t>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80929" y="981075"/>
            <a:ext cx="11468687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273384"/>
                </a:solidFill>
                <a:latin typeface="Gagalin"/>
              </a:rPr>
              <a:t>CODE AND 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19967"/>
            <a:ext cx="16230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384"/>
                </a:solidFill>
                <a:latin typeface="Canva Sans"/>
              </a:rPr>
              <a:t>https://colab.research.google.com/drive/10XZUgQoo0CgLNYxak-y9PO30y4ZG_VVZ?usp=sharing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7512" y="5554335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81346" y="981075"/>
            <a:ext cx="13925307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273384"/>
                </a:solidFill>
                <a:latin typeface="Gagalin"/>
              </a:rPr>
              <a:t> 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1346" y="3317803"/>
            <a:ext cx="1392530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Monitoring system  that alerts the users regarding malicious activity in the system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8328" y="554037"/>
            <a:ext cx="697134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73384"/>
                </a:solidFill>
                <a:latin typeface="Gagalin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2559" y="2124023"/>
            <a:ext cx="17226978" cy="37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Kate Highnam, Kai Arulkumaran, and N.Jennings. BETH Dataset: Real Cybersecurity Data for Anomaly Detection Research. Computer Science, Engineering, 2021.</a:t>
            </a:r>
          </a:p>
          <a:p>
            <a:pPr algn="just">
              <a:lnSpc>
                <a:spcPts val="4340"/>
              </a:lnSpc>
            </a:pP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Marina Evangelou, and Niall M. Adams. An anomaly detection framework for cyber-security data. Computers and Security, 2020.</a:t>
            </a:r>
          </a:p>
          <a:p>
            <a:pPr algn="just">
              <a:lnSpc>
                <a:spcPts val="4340"/>
              </a:lnSpc>
            </a:pPr>
          </a:p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https://youtu.be/9-PHBzI_rDk?si=s2i-Z_AKR2nI2sMn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2559" y="6460085"/>
            <a:ext cx="1561719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u="sng">
                <a:solidFill>
                  <a:srgbClr val="000000"/>
                </a:solidFill>
                <a:latin typeface="Comic Sans"/>
                <a:hlinkClick r:id="rId2" tooltip="http://www.gatsby.ucl.ac.uk/~balaji/udl2021/accepted-papers/UDL2021-paper-033.pdf"/>
              </a:rPr>
              <a:t>http://www.gatsby.ucl.ac.uk/~balaji/udl2021/accepted-papers/UDL2021-paper-033.pdf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25007" y="5019675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6136" y="2394618"/>
            <a:ext cx="8475729" cy="3839505"/>
          </a:xfrm>
          <a:custGeom>
            <a:avLst/>
            <a:gdLst/>
            <a:ahLst/>
            <a:cxnLst/>
            <a:rect r="r" b="b" t="t" l="l"/>
            <a:pathLst>
              <a:path h="3839505" w="8475729">
                <a:moveTo>
                  <a:pt x="0" y="0"/>
                </a:moveTo>
                <a:lnTo>
                  <a:pt x="8475728" y="0"/>
                </a:lnTo>
                <a:lnTo>
                  <a:pt x="8475728" y="3839505"/>
                </a:lnTo>
                <a:lnTo>
                  <a:pt x="0" y="383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6716" y="5691071"/>
            <a:ext cx="14936359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73384"/>
                </a:solidFill>
                <a:latin typeface="Comic Sans"/>
              </a:rPr>
              <a:t>Imagine a bustling city with millions of financial transactions occurring every minute, a complex network transmitting critical data, or a vast manufacturing facility operating around the clock. In these dynamic environments, subtle irregularities often escape the naked eye but can have profound implications.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12536" y="981075"/>
            <a:ext cx="4462928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</a:pPr>
            <a:r>
              <a:rPr lang="en-US" sz="6000">
                <a:solidFill>
                  <a:srgbClr val="273384"/>
                </a:solidFill>
                <a:latin typeface="Gagalin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5227" y="4376282"/>
            <a:ext cx="5954073" cy="3963944"/>
          </a:xfrm>
          <a:custGeom>
            <a:avLst/>
            <a:gdLst/>
            <a:ahLst/>
            <a:cxnLst/>
            <a:rect r="r" b="b" t="t" l="l"/>
            <a:pathLst>
              <a:path h="3963944" w="5954073">
                <a:moveTo>
                  <a:pt x="0" y="0"/>
                </a:moveTo>
                <a:lnTo>
                  <a:pt x="5954073" y="0"/>
                </a:lnTo>
                <a:lnTo>
                  <a:pt x="5954073" y="3963945"/>
                </a:lnTo>
                <a:lnTo>
                  <a:pt x="0" y="3963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5021" y="2677062"/>
            <a:ext cx="16055683" cy="635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Comic Sans Bold"/>
              </a:rPr>
              <a:t>Anomaly Detection:</a:t>
            </a:r>
          </a:p>
          <a:p>
            <a:pPr algn="just">
              <a:lnSpc>
                <a:spcPts val="1200"/>
              </a:lnSpc>
            </a:pP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mic Sans"/>
              </a:rPr>
              <a:t>anomaly detection is generally understood to be the identification of rare items, events, or observations that deviate significantly from the majority of the data and do not conform to a well-defined notion of normal behavior.</a:t>
            </a:r>
          </a:p>
          <a:p>
            <a:pPr algn="just">
              <a:lnSpc>
                <a:spcPts val="5099"/>
              </a:lnSpc>
            </a:pPr>
          </a:p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Comic Sans Bold"/>
              </a:rPr>
              <a:t>Benefits of anomaly detection in cyberspace:</a:t>
            </a:r>
          </a:p>
          <a:p>
            <a:pPr algn="just">
              <a:lnSpc>
                <a:spcPts val="14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mic Sans Bold"/>
              </a:rPr>
              <a:t>1) </a:t>
            </a:r>
            <a:r>
              <a:rPr lang="en-US" sz="2799">
                <a:solidFill>
                  <a:srgbClr val="000000"/>
                </a:solidFill>
                <a:latin typeface="Comic Sans"/>
              </a:rPr>
              <a:t>Early Threat Identification.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mic Sans Bold"/>
              </a:rPr>
              <a:t>2)</a:t>
            </a:r>
            <a:r>
              <a:rPr lang="en-US" sz="2799">
                <a:solidFill>
                  <a:srgbClr val="000000"/>
                </a:solidFill>
                <a:latin typeface="Comic Sans"/>
              </a:rPr>
              <a:t> Fraud Prevention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mic Sans Bold"/>
              </a:rPr>
              <a:t>3) </a:t>
            </a:r>
            <a:r>
              <a:rPr lang="en-US" sz="2799">
                <a:solidFill>
                  <a:srgbClr val="000000"/>
                </a:solidFill>
                <a:latin typeface="Comic Sans"/>
              </a:rPr>
              <a:t>Insider Threat Detection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mic Sans Bold"/>
              </a:rPr>
              <a:t>4)</a:t>
            </a:r>
            <a:r>
              <a:rPr lang="en-US" sz="2799">
                <a:solidFill>
                  <a:srgbClr val="000000"/>
                </a:solidFill>
                <a:latin typeface="Comic Sans"/>
              </a:rPr>
              <a:t> Network Security Enhancement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mic Sans Bold"/>
              </a:rPr>
              <a:t>5)</a:t>
            </a:r>
            <a:r>
              <a:rPr lang="en-US" sz="2799">
                <a:solidFill>
                  <a:srgbClr val="000000"/>
                </a:solidFill>
                <a:latin typeface="Comic Sans"/>
              </a:rPr>
              <a:t> Improving Incident Response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52612">
            <a:off x="-1158509" y="-2547001"/>
            <a:ext cx="4947059" cy="4448231"/>
          </a:xfrm>
          <a:custGeom>
            <a:avLst/>
            <a:gdLst/>
            <a:ahLst/>
            <a:cxnLst/>
            <a:rect r="r" b="b" t="t" l="l"/>
            <a:pathLst>
              <a:path h="4448231" w="4947059">
                <a:moveTo>
                  <a:pt x="4947059" y="0"/>
                </a:moveTo>
                <a:lnTo>
                  <a:pt x="0" y="0"/>
                </a:lnTo>
                <a:lnTo>
                  <a:pt x="0" y="4448230"/>
                </a:lnTo>
                <a:lnTo>
                  <a:pt x="4947059" y="4448230"/>
                </a:lnTo>
                <a:lnTo>
                  <a:pt x="494705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3578">
            <a:off x="14263129" y="-3620623"/>
            <a:ext cx="6215149" cy="5588454"/>
          </a:xfrm>
          <a:custGeom>
            <a:avLst/>
            <a:gdLst/>
            <a:ahLst/>
            <a:cxnLst/>
            <a:rect r="r" b="b" t="t" l="l"/>
            <a:pathLst>
              <a:path h="5588454" w="6215149">
                <a:moveTo>
                  <a:pt x="0" y="0"/>
                </a:moveTo>
                <a:lnTo>
                  <a:pt x="6215149" y="0"/>
                </a:lnTo>
                <a:lnTo>
                  <a:pt x="6215149" y="5588455"/>
                </a:lnTo>
                <a:lnTo>
                  <a:pt x="0" y="5588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28840" y="526737"/>
            <a:ext cx="6630320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</a:pPr>
            <a:r>
              <a:rPr lang="en-US" sz="6000" u="sng">
                <a:solidFill>
                  <a:srgbClr val="273384"/>
                </a:solidFill>
                <a:latin typeface="Gagalin"/>
              </a:rPr>
              <a:t>ANOMALY DETECTION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2048" y="4887514"/>
            <a:ext cx="4808269" cy="858761"/>
            <a:chOff x="0" y="0"/>
            <a:chExt cx="1266375" cy="226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Process Id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91894" y="526737"/>
            <a:ext cx="6047252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273384"/>
                </a:solidFill>
                <a:latin typeface="Gagalin"/>
              </a:rPr>
              <a:t>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613" y="1249680"/>
            <a:ext cx="15494774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omic Sans"/>
              </a:rPr>
              <a:t>    datasets:</a:t>
            </a:r>
            <a:r>
              <a:rPr lang="en-US" sz="2700">
                <a:solidFill>
                  <a:srgbClr val="000000"/>
                </a:solidFill>
                <a:latin typeface="Comic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omic Sans"/>
                <a:hlinkClick r:id="rId2" tooltip="https://drive.google.com/file/d/1Xc-vuGAWBD5KJ5oqhJSEqW0Ec4TAiFtM/view?usp=drive_link"/>
              </a:rPr>
              <a:t>training</a:t>
            </a:r>
            <a:r>
              <a:rPr lang="en-US" sz="2700">
                <a:solidFill>
                  <a:srgbClr val="000000"/>
                </a:solidFill>
                <a:latin typeface="Comic Sans"/>
              </a:rPr>
              <a:t>, </a:t>
            </a:r>
            <a:r>
              <a:rPr lang="en-US" sz="2700" u="sng">
                <a:solidFill>
                  <a:srgbClr val="000000"/>
                </a:solidFill>
                <a:latin typeface="Comic Sans"/>
                <a:hlinkClick r:id="rId3" tooltip="https://drive.google.com/file/d/1mOkcFcC4CerLcvpoDNTpfljp7W2qnj6s/view?usp=drive_link"/>
              </a:rPr>
              <a:t>validation</a:t>
            </a:r>
            <a:r>
              <a:rPr lang="en-US" sz="2700">
                <a:solidFill>
                  <a:srgbClr val="000000"/>
                </a:solidFill>
                <a:latin typeface="Comic Sans"/>
              </a:rPr>
              <a:t>, and </a:t>
            </a:r>
            <a:r>
              <a:rPr lang="en-US" sz="2700" u="sng">
                <a:solidFill>
                  <a:srgbClr val="000000"/>
                </a:solidFill>
                <a:latin typeface="Comic Sans"/>
                <a:hlinkClick r:id="rId4" tooltip="https://drive.google.com/file/d/1l_qL1pkczVB3DdOYlFw_TwXqnePNKiau/view?usp=drive_link"/>
              </a:rPr>
              <a:t>testing</a:t>
            </a:r>
            <a:r>
              <a:rPr lang="en-US" sz="2700">
                <a:solidFill>
                  <a:srgbClr val="000000"/>
                </a:solidFill>
                <a:latin typeface="Comic Sans"/>
              </a:rPr>
              <a:t>.</a:t>
            </a:r>
          </a:p>
          <a:p>
            <a:pPr algn="just">
              <a:lnSpc>
                <a:spcPts val="3779"/>
              </a:lnSpc>
            </a:pP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omic Sans Bold"/>
              </a:rPr>
              <a:t>Features: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omic Sans"/>
              </a:rPr>
              <a:t>       blue colored: used in models; red colored: label; grey colored: excluded;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omic Sans"/>
              </a:rPr>
              <a:t>        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85177" y="4887514"/>
            <a:ext cx="4808269" cy="858761"/>
            <a:chOff x="0" y="0"/>
            <a:chExt cx="1266375" cy="2261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User Id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62583" y="6007658"/>
            <a:ext cx="4808269" cy="858761"/>
            <a:chOff x="0" y="0"/>
            <a:chExt cx="1266375" cy="2261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Event Id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42048" y="6007658"/>
            <a:ext cx="4808269" cy="858761"/>
            <a:chOff x="0" y="0"/>
            <a:chExt cx="1266375" cy="2261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Eczar"/>
                </a:rPr>
                <a:t>Mount namespace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30877" y="4887514"/>
            <a:ext cx="4808269" cy="858761"/>
            <a:chOff x="0" y="0"/>
            <a:chExt cx="1266375" cy="2261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Parent Process Id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083118" y="6007658"/>
            <a:ext cx="4808269" cy="858761"/>
            <a:chOff x="0" y="0"/>
            <a:chExt cx="1266375" cy="2261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Args num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30877" y="7123594"/>
            <a:ext cx="4808269" cy="858761"/>
            <a:chOff x="0" y="0"/>
            <a:chExt cx="1266375" cy="2261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Return value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85177" y="7123594"/>
            <a:ext cx="4808269" cy="858761"/>
            <a:chOff x="0" y="0"/>
            <a:chExt cx="1266375" cy="22617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5454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Args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842048" y="7123594"/>
            <a:ext cx="4808269" cy="858761"/>
            <a:chOff x="0" y="0"/>
            <a:chExt cx="1266375" cy="22617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5454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Time stamp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930877" y="8239531"/>
            <a:ext cx="4808269" cy="858761"/>
            <a:chOff x="0" y="0"/>
            <a:chExt cx="1266375" cy="2261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5454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Stack Address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085177" y="8239531"/>
            <a:ext cx="4808269" cy="858761"/>
            <a:chOff x="0" y="0"/>
            <a:chExt cx="1266375" cy="22617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5454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Host name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842048" y="8239531"/>
            <a:ext cx="4808269" cy="858761"/>
            <a:chOff x="0" y="0"/>
            <a:chExt cx="1266375" cy="22617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5454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Thread Id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962583" y="3875164"/>
            <a:ext cx="4808269" cy="858761"/>
            <a:chOff x="0" y="0"/>
            <a:chExt cx="1266375" cy="22617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Evil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842048" y="9258300"/>
            <a:ext cx="4808269" cy="858761"/>
            <a:chOff x="0" y="0"/>
            <a:chExt cx="1266375" cy="22617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Process Name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962583" y="9258300"/>
            <a:ext cx="4808269" cy="858761"/>
            <a:chOff x="0" y="0"/>
            <a:chExt cx="1266375" cy="22617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66375" cy="226176"/>
            </a:xfrm>
            <a:custGeom>
              <a:avLst/>
              <a:gdLst/>
              <a:ahLst/>
              <a:cxnLst/>
              <a:rect r="r" b="b" t="t" l="l"/>
              <a:pathLst>
                <a:path h="226176" w="1266375">
                  <a:moveTo>
                    <a:pt x="113088" y="0"/>
                  </a:moveTo>
                  <a:lnTo>
                    <a:pt x="1153288" y="0"/>
                  </a:lnTo>
                  <a:cubicBezTo>
                    <a:pt x="1215744" y="0"/>
                    <a:pt x="1266375" y="50631"/>
                    <a:pt x="1266375" y="113088"/>
                  </a:cubicBezTo>
                  <a:lnTo>
                    <a:pt x="1266375" y="113088"/>
                  </a:lnTo>
                  <a:cubicBezTo>
                    <a:pt x="1266375" y="143081"/>
                    <a:pt x="1254461" y="171845"/>
                    <a:pt x="1233253" y="193053"/>
                  </a:cubicBezTo>
                  <a:cubicBezTo>
                    <a:pt x="1212045" y="214261"/>
                    <a:pt x="1183280" y="226176"/>
                    <a:pt x="1153288" y="226176"/>
                  </a:cubicBezTo>
                  <a:lnTo>
                    <a:pt x="113088" y="226176"/>
                  </a:lnTo>
                  <a:cubicBezTo>
                    <a:pt x="50631" y="226176"/>
                    <a:pt x="0" y="175545"/>
                    <a:pt x="0" y="113088"/>
                  </a:cubicBezTo>
                  <a:lnTo>
                    <a:pt x="0" y="113088"/>
                  </a:lnTo>
                  <a:cubicBezTo>
                    <a:pt x="0" y="50631"/>
                    <a:pt x="50631" y="0"/>
                    <a:pt x="113088" y="0"/>
                  </a:cubicBezTo>
                  <a:close/>
                </a:path>
              </a:pathLst>
            </a:custGeom>
            <a:solidFill>
              <a:srgbClr val="0335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266375" cy="27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Eczar"/>
                </a:rPr>
                <a:t>Event name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1465424"/>
          <a:ext cx="18288000" cy="8821576"/>
        </p:xfrm>
        <a:graphic>
          <a:graphicData uri="http://schemas.openxmlformats.org/drawingml/2006/table">
            <a:tbl>
              <a:tblPr/>
              <a:tblGrid>
                <a:gridCol w="1020238"/>
                <a:gridCol w="1045455"/>
                <a:gridCol w="987206"/>
                <a:gridCol w="749382"/>
                <a:gridCol w="535341"/>
                <a:gridCol w="1058553"/>
                <a:gridCol w="1058553"/>
                <a:gridCol w="1581765"/>
                <a:gridCol w="964814"/>
                <a:gridCol w="1189118"/>
                <a:gridCol w="1996803"/>
                <a:gridCol w="1089840"/>
                <a:gridCol w="1308030"/>
                <a:gridCol w="2470085"/>
                <a:gridCol w="653843"/>
                <a:gridCol w="578975"/>
              </a:tblGrid>
              <a:tr h="15013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timestamp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processId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threadId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parentProcessId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userId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mountNamespace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processName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hostName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eventId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eventName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stackAddresses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argsNum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returnValue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args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sus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evil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8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129.0506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382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382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101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4.03E+09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systemd-resolve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ip-10-100-1-217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41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socket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[140159195621643, 140159192455417, 94656731598592]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[{'name': 'domain', 'type': 'int', 'value': 'AF_UNIX'}, {'name': 'type',</a:t>
                      </a:r>
                      <a:endParaRPr lang="en-US" sz="1100"/>
                    </a:p>
                    <a:p>
                      <a:pPr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  'type': 'int', 'value': 'SOCK_DGRAM|SOCK_CLOEXEC'}, {'name': 'protocol',</a:t>
                      </a:r>
                    </a:p>
                    <a:p>
                      <a:pPr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  'type': 'int', 'value': 0}]</a:t>
                      </a: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63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129.0512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379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379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4.03E+09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systemd-network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ip-10-100-1-217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41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socket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[139853228042507, 93935071185801, 93935080775184]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15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[{'name': 'domain', 'type': 'int', 'value': 'AF_UNIX'}, {'name': 'type',</a:t>
                      </a:r>
                      <a:endParaRPr lang="en-US" sz="1100"/>
                    </a:p>
                    <a:p>
                      <a:pPr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  'type': 'int', 'value': 'SOCK_DGRAM|SOCK_CLOEXEC'}, {'name': 'protocol',</a:t>
                      </a:r>
                    </a:p>
                    <a:p>
                      <a:pPr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  'type': 'int', 'value': 0}]</a:t>
                      </a: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omic Sans"/>
                        </a:rPr>
                        <a:t>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438364" y="-53495"/>
            <a:ext cx="760133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73384"/>
                </a:solidFill>
                <a:latin typeface="Gagalin"/>
              </a:rPr>
              <a:t>train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447" y="1853582"/>
            <a:ext cx="17305106" cy="6579836"/>
          </a:xfrm>
          <a:custGeom>
            <a:avLst/>
            <a:gdLst/>
            <a:ahLst/>
            <a:cxnLst/>
            <a:rect r="r" b="b" t="t" l="l"/>
            <a:pathLst>
              <a:path h="6579836" w="17305106">
                <a:moveTo>
                  <a:pt x="0" y="0"/>
                </a:moveTo>
                <a:lnTo>
                  <a:pt x="17305106" y="0"/>
                </a:lnTo>
                <a:lnTo>
                  <a:pt x="17305106" y="6579836"/>
                </a:lnTo>
                <a:lnTo>
                  <a:pt x="0" y="6579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0846" y="322893"/>
            <a:ext cx="10801099" cy="9855449"/>
          </a:xfrm>
          <a:custGeom>
            <a:avLst/>
            <a:gdLst/>
            <a:ahLst/>
            <a:cxnLst/>
            <a:rect r="r" b="b" t="t" l="l"/>
            <a:pathLst>
              <a:path h="9855449" w="10801099">
                <a:moveTo>
                  <a:pt x="0" y="0"/>
                </a:moveTo>
                <a:lnTo>
                  <a:pt x="10801099" y="0"/>
                </a:lnTo>
                <a:lnTo>
                  <a:pt x="10801099" y="9855449"/>
                </a:lnTo>
                <a:lnTo>
                  <a:pt x="0" y="985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7462" y="2035850"/>
            <a:ext cx="7133045" cy="8118895"/>
          </a:xfrm>
          <a:custGeom>
            <a:avLst/>
            <a:gdLst/>
            <a:ahLst/>
            <a:cxnLst/>
            <a:rect r="r" b="b" t="t" l="l"/>
            <a:pathLst>
              <a:path h="8118895" w="7133045">
                <a:moveTo>
                  <a:pt x="0" y="0"/>
                </a:moveTo>
                <a:lnTo>
                  <a:pt x="7133045" y="0"/>
                </a:lnTo>
                <a:lnTo>
                  <a:pt x="7133045" y="8118895"/>
                </a:lnTo>
                <a:lnTo>
                  <a:pt x="0" y="8118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7796" y="2556384"/>
            <a:ext cx="1779942" cy="6407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6627" y="555815"/>
            <a:ext cx="7102673" cy="9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1"/>
              </a:lnSpc>
              <a:spcBef>
                <a:spcPct val="0"/>
              </a:spcBef>
            </a:pPr>
            <a:r>
              <a:rPr lang="en-US" sz="6000">
                <a:solidFill>
                  <a:srgbClr val="273384"/>
                </a:solidFill>
                <a:latin typeface="Gagalin"/>
              </a:rPr>
              <a:t> 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2981" y="981579"/>
            <a:ext cx="3614814" cy="70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7"/>
              </a:lnSpc>
            </a:pPr>
            <a:r>
              <a:rPr lang="en-US" sz="4112">
                <a:solidFill>
                  <a:srgbClr val="FF3131"/>
                </a:solidFill>
                <a:latin typeface="Comic Sans Bold"/>
              </a:rPr>
              <a:t>Feature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9543" y="1068896"/>
            <a:ext cx="232445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3131"/>
                </a:solidFill>
                <a:latin typeface="Comic Sans Bold"/>
              </a:rPr>
              <a:t>Mapped 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809" y="3599592"/>
            <a:ext cx="370971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Process 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139" y="4622165"/>
            <a:ext cx="370306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Parent PID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699" y="8012589"/>
            <a:ext cx="337479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Event 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493" y="6465126"/>
            <a:ext cx="4288683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Mount 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 namespace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5699" y="5617369"/>
            <a:ext cx="3161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User 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4202" y="8736965"/>
            <a:ext cx="3607318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Args num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9771" y="9467406"/>
            <a:ext cx="482380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Return Value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3392" y="7981442"/>
            <a:ext cx="1779942" cy="64077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7796" y="5586222"/>
            <a:ext cx="1779942" cy="64077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7796" y="6760019"/>
            <a:ext cx="1779942" cy="64077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3392" y="4653248"/>
            <a:ext cx="1779942" cy="64077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3392" y="3568445"/>
            <a:ext cx="1779942" cy="64077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7796" y="8705818"/>
            <a:ext cx="1779942" cy="64077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7796" y="9513966"/>
            <a:ext cx="1779942" cy="640779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416961" y="3702973"/>
            <a:ext cx="740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0&amp;1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16961" y="4723574"/>
            <a:ext cx="740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0&amp;1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16961" y="6775738"/>
            <a:ext cx="740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0&amp;1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16961" y="5734909"/>
            <a:ext cx="740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0&amp;1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16961" y="9574355"/>
            <a:ext cx="740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0&amp;1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2764" y="7953534"/>
            <a:ext cx="34346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No mapping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46721" y="8817102"/>
            <a:ext cx="28467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No mapping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19623"/>
            <a:ext cx="3295929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event name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9548" y="2155413"/>
            <a:ext cx="412424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mic Sans"/>
              </a:rPr>
              <a:t>process name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22356" y="2489709"/>
            <a:ext cx="27342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mic Sans"/>
              </a:rPr>
              <a:t>label encoded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DAF7dTDKy5I</dc:identifier>
  <dcterms:modified xsi:type="dcterms:W3CDTF">2011-08-01T06:04:30Z</dcterms:modified>
  <cp:revision>1</cp:revision>
  <dc:title>MAJOR Project</dc:title>
</cp:coreProperties>
</file>